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17.xml" ContentType="application/vnd.openxmlformats-officedocument.presentationml.tags+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788" r:id="rId1"/>
    <p:sldMasterId id="2147483660" r:id="rId2"/>
    <p:sldMasterId id="2147483722" r:id="rId3"/>
    <p:sldMasterId id="2147483746" r:id="rId4"/>
  </p:sldMasterIdLst>
  <p:notesMasterIdLst>
    <p:notesMasterId r:id="rId62"/>
  </p:notesMasterIdLst>
  <p:handoutMasterIdLst>
    <p:handoutMasterId r:id="rId63"/>
  </p:handoutMasterIdLst>
  <p:sldIdLst>
    <p:sldId id="530" r:id="rId5"/>
    <p:sldId id="531" r:id="rId6"/>
    <p:sldId id="532" r:id="rId7"/>
    <p:sldId id="533" r:id="rId8"/>
    <p:sldId id="534" r:id="rId9"/>
    <p:sldId id="390" r:id="rId10"/>
    <p:sldId id="433" r:id="rId11"/>
    <p:sldId id="434" r:id="rId12"/>
    <p:sldId id="435" r:id="rId13"/>
    <p:sldId id="473" r:id="rId14"/>
    <p:sldId id="474" r:id="rId15"/>
    <p:sldId id="437" r:id="rId16"/>
    <p:sldId id="438" r:id="rId17"/>
    <p:sldId id="477" r:id="rId18"/>
    <p:sldId id="478" r:id="rId19"/>
    <p:sldId id="523" r:id="rId20"/>
    <p:sldId id="524" r:id="rId21"/>
    <p:sldId id="525" r:id="rId22"/>
    <p:sldId id="526" r:id="rId23"/>
    <p:sldId id="527" r:id="rId24"/>
    <p:sldId id="479" r:id="rId25"/>
    <p:sldId id="480" r:id="rId26"/>
    <p:sldId id="481" r:id="rId27"/>
    <p:sldId id="482" r:id="rId28"/>
    <p:sldId id="483" r:id="rId29"/>
    <p:sldId id="484" r:id="rId30"/>
    <p:sldId id="487" r:id="rId31"/>
    <p:sldId id="488" r:id="rId32"/>
    <p:sldId id="485" r:id="rId33"/>
    <p:sldId id="486" r:id="rId34"/>
    <p:sldId id="440" r:id="rId35"/>
    <p:sldId id="441" r:id="rId36"/>
    <p:sldId id="442" r:id="rId37"/>
    <p:sldId id="443" r:id="rId38"/>
    <p:sldId id="444" r:id="rId39"/>
    <p:sldId id="393" r:id="rId40"/>
    <p:sldId id="489" r:id="rId41"/>
    <p:sldId id="505" r:id="rId42"/>
    <p:sldId id="506" r:id="rId43"/>
    <p:sldId id="507" r:id="rId44"/>
    <p:sldId id="508" r:id="rId45"/>
    <p:sldId id="509" r:id="rId46"/>
    <p:sldId id="510" r:id="rId47"/>
    <p:sldId id="511" r:id="rId48"/>
    <p:sldId id="512" r:id="rId49"/>
    <p:sldId id="513" r:id="rId50"/>
    <p:sldId id="514" r:id="rId51"/>
    <p:sldId id="515" r:id="rId52"/>
    <p:sldId id="516" r:id="rId53"/>
    <p:sldId id="517" r:id="rId54"/>
    <p:sldId id="518" r:id="rId55"/>
    <p:sldId id="520" r:id="rId56"/>
    <p:sldId id="391" r:id="rId57"/>
    <p:sldId id="446" r:id="rId58"/>
    <p:sldId id="447" r:id="rId59"/>
    <p:sldId id="490" r:id="rId60"/>
    <p:sldId id="521" r:id="rId61"/>
  </p:sldIdLst>
  <p:sldSz cx="9144000" cy="6858000" type="screen4x3"/>
  <p:notesSz cx="6858000" cy="9144000"/>
  <p:embeddedFontLst>
    <p:embeddedFont>
      <p:font typeface="Verdana" panose="020B0604030504040204" pitchFamily="34" charset="0"/>
      <p:regular r:id="rId64"/>
      <p:bold r:id="rId65"/>
      <p:italic r:id="rId66"/>
      <p:boldItalic r:id="rId67"/>
    </p:embeddedFont>
    <p:embeddedFont>
      <p:font typeface="Segoe UI Semibold" panose="020B0702040204020203" pitchFamily="34" charset="0"/>
      <p:bold r:id="rId68"/>
      <p:boldItalic r:id="rId69"/>
    </p:embeddedFont>
    <p:embeddedFont>
      <p:font typeface="Calibri Light" panose="020F0302020204030204" pitchFamily="34" charset="0"/>
      <p:regular r:id="rId70"/>
      <p:italic r:id="rId71"/>
    </p:embeddedFont>
    <p:embeddedFont>
      <p:font typeface="Impact" panose="020B0806030902050204" pitchFamily="34" charset="0"/>
      <p:regular r:id="rId72"/>
    </p:embeddedFont>
    <p:embeddedFont>
      <p:font typeface="Segoe UI Black" panose="020B0A02040204020203" pitchFamily="34" charset="0"/>
      <p:bold r:id="rId73"/>
      <p:boldItalic r:id="rId74"/>
    </p:embeddedFont>
    <p:embeddedFont>
      <p:font typeface="Consolas" panose="020B0609020204030204" pitchFamily="49" charset="0"/>
      <p:regular r:id="rId75"/>
      <p:bold r:id="rId76"/>
      <p:italic r:id="rId77"/>
      <p:boldItalic r:id="rId78"/>
    </p:embeddedFont>
    <p:embeddedFont>
      <p:font typeface="Segoe UI Semilight" panose="020B0402040204020203" pitchFamily="34" charset="0"/>
      <p:regular r:id="rId79"/>
      <p:italic r:id="rId80"/>
    </p:embeddedFont>
    <p:embeddedFont>
      <p:font typeface="Segoe UI Light" panose="020B0502040204020203" pitchFamily="34" charset="0"/>
      <p:regular r:id="rId81"/>
      <p:italic r:id="rId82"/>
    </p:embeddedFont>
    <p:embeddedFont>
      <p:font typeface="MS PGothic" panose="020B0600070205080204" pitchFamily="34" charset="-128"/>
      <p:regular r:id="rId83"/>
    </p:embeddedFont>
    <p:embeddedFont>
      <p:font typeface="Segoe UI" panose="020B0502040204020203" pitchFamily="34" charset="0"/>
      <p:regular r:id="rId84"/>
      <p:bold r:id="rId85"/>
      <p:italic r:id="rId86"/>
      <p:boldItalic r:id="rId87"/>
    </p:embeddedFont>
    <p:embeddedFont>
      <p:font typeface="Calibri" panose="020F0502020204030204" pitchFamily="34" charset="0"/>
      <p:regular r:id="rId88"/>
      <p:bold r:id="rId89"/>
      <p:italic r:id="rId90"/>
      <p:boldItalic r:id="rId91"/>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9A57CD"/>
    <a:srgbClr val="3399FF"/>
    <a:srgbClr val="669900"/>
    <a:srgbClr val="7AB0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2" autoAdjust="0"/>
    <p:restoredTop sz="61593" autoAdjust="0"/>
  </p:normalViewPr>
  <p:slideViewPr>
    <p:cSldViewPr snapToGrid="0">
      <p:cViewPr varScale="1">
        <p:scale>
          <a:sx n="70" d="100"/>
          <a:sy n="70" d="100"/>
        </p:scale>
        <p:origin x="2052" y="72"/>
      </p:cViewPr>
      <p:guideLst/>
    </p:cSldViewPr>
  </p:slideViewPr>
  <p:outlineViewPr>
    <p:cViewPr>
      <p:scale>
        <a:sx n="33" d="100"/>
        <a:sy n="33" d="100"/>
      </p:scale>
      <p:origin x="0" y="-986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68" Type="http://schemas.openxmlformats.org/officeDocument/2006/relationships/font" Target="fonts/font5.fntdata"/><Relationship Id="rId76" Type="http://schemas.openxmlformats.org/officeDocument/2006/relationships/font" Target="fonts/font13.fntdata"/><Relationship Id="rId84" Type="http://schemas.openxmlformats.org/officeDocument/2006/relationships/font" Target="fonts/font21.fntdata"/><Relationship Id="rId89" Type="http://schemas.openxmlformats.org/officeDocument/2006/relationships/font" Target="fonts/font26.fntdata"/><Relationship Id="rId7" Type="http://schemas.openxmlformats.org/officeDocument/2006/relationships/slide" Target="slides/slide3.xml"/><Relationship Id="rId71" Type="http://schemas.openxmlformats.org/officeDocument/2006/relationships/font" Target="fonts/font8.fntdata"/><Relationship Id="rId92"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font" Target="fonts/font16.fntdata"/><Relationship Id="rId87" Type="http://schemas.openxmlformats.org/officeDocument/2006/relationships/font" Target="fonts/font24.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19.fntdata"/><Relationship Id="rId90" Type="http://schemas.openxmlformats.org/officeDocument/2006/relationships/font" Target="fonts/font27.fntdata"/><Relationship Id="rId95"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font" Target="fonts/font22.fntdata"/><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font" Target="fonts/font25.fntdata"/><Relationship Id="rId91"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 Id="rId9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13D065-3E46-423B-B0AB-95B709A4BA9C}"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US"/>
        </a:p>
      </dgm:t>
    </dgm:pt>
    <dgm:pt modelId="{93446BC6-14F8-4F0F-8E90-2AB4E54A691D}">
      <dgm:prSet/>
      <dgm:spPr/>
      <dgm:t>
        <a:bodyPr/>
        <a:lstStyle/>
        <a:p>
          <a:r>
            <a:rPr lang="en-US"/>
            <a:t>IaaS</a:t>
          </a:r>
          <a:br>
            <a:rPr lang="en-US"/>
          </a:br>
          <a:r>
            <a:rPr lang="en-US"/>
            <a:t>VMs</a:t>
          </a:r>
        </a:p>
      </dgm:t>
    </dgm:pt>
    <dgm:pt modelId="{37B4CBEC-A8A9-4E8C-A043-3C63415939CB}" type="parTrans" cxnId="{0D37718F-1061-4212-8490-F7F8F73EB09A}">
      <dgm:prSet/>
      <dgm:spPr/>
      <dgm:t>
        <a:bodyPr/>
        <a:lstStyle/>
        <a:p>
          <a:endParaRPr lang="en-US"/>
        </a:p>
      </dgm:t>
    </dgm:pt>
    <dgm:pt modelId="{B8B640D3-3D8A-415C-82D6-C5A19AA791D1}" type="sibTrans" cxnId="{0D37718F-1061-4212-8490-F7F8F73EB09A}">
      <dgm:prSet/>
      <dgm:spPr/>
      <dgm:t>
        <a:bodyPr/>
        <a:lstStyle/>
        <a:p>
          <a:endParaRPr lang="en-US"/>
        </a:p>
      </dgm:t>
    </dgm:pt>
    <dgm:pt modelId="{D8FA6B2F-CEE9-4C05-AA3D-26432E102867}">
      <dgm:prSet/>
      <dgm:spPr/>
      <dgm:t>
        <a:bodyPr/>
        <a:lstStyle/>
        <a:p>
          <a:r>
            <a:rPr lang="en-US"/>
            <a:t>VM Scale Sets</a:t>
          </a:r>
        </a:p>
      </dgm:t>
    </dgm:pt>
    <dgm:pt modelId="{1173D26D-B999-4A78-8169-0E234065A748}" type="parTrans" cxnId="{203CF54F-874D-4BA6-AD8D-9A35164F273C}">
      <dgm:prSet/>
      <dgm:spPr/>
      <dgm:t>
        <a:bodyPr/>
        <a:lstStyle/>
        <a:p>
          <a:endParaRPr lang="en-US"/>
        </a:p>
      </dgm:t>
    </dgm:pt>
    <dgm:pt modelId="{35C53E8F-C2E2-4E00-8D75-19D606FA31AF}" type="sibTrans" cxnId="{203CF54F-874D-4BA6-AD8D-9A35164F273C}">
      <dgm:prSet/>
      <dgm:spPr/>
      <dgm:t>
        <a:bodyPr/>
        <a:lstStyle/>
        <a:p>
          <a:endParaRPr lang="en-US"/>
        </a:p>
      </dgm:t>
    </dgm:pt>
    <dgm:pt modelId="{260A285B-3648-478D-9802-F027B29B168D}">
      <dgm:prSet/>
      <dgm:spPr/>
      <dgm:t>
        <a:bodyPr/>
        <a:lstStyle/>
        <a:p>
          <a:r>
            <a:rPr lang="en-US"/>
            <a:t>Batch</a:t>
          </a:r>
        </a:p>
      </dgm:t>
    </dgm:pt>
    <dgm:pt modelId="{AA4EF500-79C6-44D1-A4E7-F782B0C39777}" type="parTrans" cxnId="{2BE6A643-783C-4222-8426-67D52DCAC878}">
      <dgm:prSet/>
      <dgm:spPr/>
      <dgm:t>
        <a:bodyPr/>
        <a:lstStyle/>
        <a:p>
          <a:endParaRPr lang="en-US"/>
        </a:p>
      </dgm:t>
    </dgm:pt>
    <dgm:pt modelId="{3726A3EC-FFF0-42D1-96DF-AD05882F0A2A}" type="sibTrans" cxnId="{2BE6A643-783C-4222-8426-67D52DCAC878}">
      <dgm:prSet/>
      <dgm:spPr/>
      <dgm:t>
        <a:bodyPr/>
        <a:lstStyle/>
        <a:p>
          <a:endParaRPr lang="en-US"/>
        </a:p>
      </dgm:t>
    </dgm:pt>
    <dgm:pt modelId="{13E820B6-6DA0-4699-B22E-2A8A851C6BB9}">
      <dgm:prSet/>
      <dgm:spPr/>
      <dgm:t>
        <a:bodyPr/>
        <a:lstStyle/>
        <a:p>
          <a:r>
            <a:rPr lang="en-US"/>
            <a:t>Logic Apps</a:t>
          </a:r>
        </a:p>
      </dgm:t>
    </dgm:pt>
    <dgm:pt modelId="{99E5C416-7EC4-43F8-B198-9562303D73BA}" type="parTrans" cxnId="{E6BA7A12-3E2D-4125-A56D-16F94305DFE8}">
      <dgm:prSet/>
      <dgm:spPr/>
      <dgm:t>
        <a:bodyPr/>
        <a:lstStyle/>
        <a:p>
          <a:endParaRPr lang="en-US"/>
        </a:p>
      </dgm:t>
    </dgm:pt>
    <dgm:pt modelId="{C596189A-6BF9-4ADB-8873-8D7EFA3A76C8}" type="sibTrans" cxnId="{E6BA7A12-3E2D-4125-A56D-16F94305DFE8}">
      <dgm:prSet/>
      <dgm:spPr/>
      <dgm:t>
        <a:bodyPr/>
        <a:lstStyle/>
        <a:p>
          <a:endParaRPr lang="en-US"/>
        </a:p>
      </dgm:t>
    </dgm:pt>
    <dgm:pt modelId="{134030C6-EB8F-45A2-9108-ECAF265DD6FC}">
      <dgm:prSet/>
      <dgm:spPr/>
      <dgm:t>
        <a:bodyPr/>
        <a:lstStyle/>
        <a:p>
          <a:r>
            <a:rPr lang="en-US"/>
            <a:t>Functions</a:t>
          </a:r>
        </a:p>
      </dgm:t>
    </dgm:pt>
    <dgm:pt modelId="{08BA5118-D0AC-4879-9051-5C3320724865}" type="parTrans" cxnId="{79A5208D-1AC0-4D23-BC74-37D1C8F6F4EB}">
      <dgm:prSet/>
      <dgm:spPr/>
      <dgm:t>
        <a:bodyPr/>
        <a:lstStyle/>
        <a:p>
          <a:endParaRPr lang="en-US"/>
        </a:p>
      </dgm:t>
    </dgm:pt>
    <dgm:pt modelId="{328153E6-29A8-4E0B-8B1C-C76C14CE45B1}" type="sibTrans" cxnId="{79A5208D-1AC0-4D23-BC74-37D1C8F6F4EB}">
      <dgm:prSet/>
      <dgm:spPr/>
      <dgm:t>
        <a:bodyPr/>
        <a:lstStyle/>
        <a:p>
          <a:endParaRPr lang="en-US"/>
        </a:p>
      </dgm:t>
    </dgm:pt>
    <dgm:pt modelId="{FB72B8E0-7F31-46E8-B303-B9D124E3D5AF}">
      <dgm:prSet/>
      <dgm:spPr/>
      <dgm:t>
        <a:bodyPr/>
        <a:lstStyle/>
        <a:p>
          <a:r>
            <a:rPr lang="en-US"/>
            <a:t>App Service</a:t>
          </a:r>
        </a:p>
      </dgm:t>
    </dgm:pt>
    <dgm:pt modelId="{CA9C9184-B1A5-42A4-8AA0-DCF70F75E56E}" type="parTrans" cxnId="{C871C3CF-E3B0-4FE5-9181-8B638A0F245C}">
      <dgm:prSet/>
      <dgm:spPr/>
      <dgm:t>
        <a:bodyPr/>
        <a:lstStyle/>
        <a:p>
          <a:endParaRPr lang="en-US"/>
        </a:p>
      </dgm:t>
    </dgm:pt>
    <dgm:pt modelId="{98ECAC23-ACDB-49A8-84CF-430A01FE0C46}" type="sibTrans" cxnId="{C871C3CF-E3B0-4FE5-9181-8B638A0F245C}">
      <dgm:prSet/>
      <dgm:spPr/>
      <dgm:t>
        <a:bodyPr/>
        <a:lstStyle/>
        <a:p>
          <a:endParaRPr lang="en-US"/>
        </a:p>
      </dgm:t>
    </dgm:pt>
    <dgm:pt modelId="{9E4F25BD-828A-45F9-8549-1BDA3CB94343}">
      <dgm:prSet/>
      <dgm:spPr/>
      <dgm:t>
        <a:bodyPr/>
        <a:lstStyle/>
        <a:p>
          <a:r>
            <a:rPr lang="en-US"/>
            <a:t>Azure Container Service</a:t>
          </a:r>
        </a:p>
      </dgm:t>
    </dgm:pt>
    <dgm:pt modelId="{2A06C36F-6133-43E5-99C1-21ADCCB75CBF}" type="parTrans" cxnId="{71B1A857-C9AC-42BA-B55E-464D271A6433}">
      <dgm:prSet/>
      <dgm:spPr/>
      <dgm:t>
        <a:bodyPr/>
        <a:lstStyle/>
        <a:p>
          <a:endParaRPr lang="en-US"/>
        </a:p>
      </dgm:t>
    </dgm:pt>
    <dgm:pt modelId="{216D9BAB-AE59-4635-8D6E-A0FFCB0A0846}" type="sibTrans" cxnId="{71B1A857-C9AC-42BA-B55E-464D271A6433}">
      <dgm:prSet/>
      <dgm:spPr/>
      <dgm:t>
        <a:bodyPr/>
        <a:lstStyle/>
        <a:p>
          <a:endParaRPr lang="en-US"/>
        </a:p>
      </dgm:t>
    </dgm:pt>
    <dgm:pt modelId="{E4CDF590-9F7F-46D7-A84E-F32316D74145}">
      <dgm:prSet/>
      <dgm:spPr/>
      <dgm:t>
        <a:bodyPr/>
        <a:lstStyle/>
        <a:p>
          <a:r>
            <a:rPr lang="en-US"/>
            <a:t>Azure Container Instances</a:t>
          </a:r>
        </a:p>
      </dgm:t>
    </dgm:pt>
    <dgm:pt modelId="{446265B6-3375-47DE-939A-918E4804EF16}" type="parTrans" cxnId="{A165BBBC-F5F8-4218-AB39-C4543631D7EA}">
      <dgm:prSet/>
      <dgm:spPr/>
      <dgm:t>
        <a:bodyPr/>
        <a:lstStyle/>
        <a:p>
          <a:endParaRPr lang="en-US"/>
        </a:p>
      </dgm:t>
    </dgm:pt>
    <dgm:pt modelId="{CB8ECA1D-D53F-46BC-AC25-4AEE4B82C183}" type="sibTrans" cxnId="{A165BBBC-F5F8-4218-AB39-C4543631D7EA}">
      <dgm:prSet/>
      <dgm:spPr/>
      <dgm:t>
        <a:bodyPr/>
        <a:lstStyle/>
        <a:p>
          <a:endParaRPr lang="en-US"/>
        </a:p>
      </dgm:t>
    </dgm:pt>
    <dgm:pt modelId="{35F61476-33C8-49D1-943B-4E985E4A0C31}">
      <dgm:prSet/>
      <dgm:spPr/>
      <dgm:t>
        <a:bodyPr/>
        <a:lstStyle/>
        <a:p>
          <a:r>
            <a:rPr lang="en-US"/>
            <a:t>Service Fabric</a:t>
          </a:r>
        </a:p>
      </dgm:t>
    </dgm:pt>
    <dgm:pt modelId="{D2F002CB-1AF5-49E3-85A5-5982928377B9}" type="parTrans" cxnId="{DBAAE53C-784C-426F-9385-506AB02FF4A5}">
      <dgm:prSet/>
      <dgm:spPr/>
      <dgm:t>
        <a:bodyPr/>
        <a:lstStyle/>
        <a:p>
          <a:endParaRPr lang="en-US"/>
        </a:p>
      </dgm:t>
    </dgm:pt>
    <dgm:pt modelId="{0BE281AB-5EB9-40A0-B2AF-2957C7BC9965}" type="sibTrans" cxnId="{DBAAE53C-784C-426F-9385-506AB02FF4A5}">
      <dgm:prSet/>
      <dgm:spPr/>
      <dgm:t>
        <a:bodyPr/>
        <a:lstStyle/>
        <a:p>
          <a:endParaRPr lang="en-US"/>
        </a:p>
      </dgm:t>
    </dgm:pt>
    <dgm:pt modelId="{1411FA44-3D98-4CDE-9367-624F7D7989C1}">
      <dgm:prSet/>
      <dgm:spPr/>
      <dgm:t>
        <a:bodyPr/>
        <a:lstStyle/>
        <a:p>
          <a:r>
            <a:rPr lang="en-US"/>
            <a:t>Cloud Services</a:t>
          </a:r>
        </a:p>
      </dgm:t>
    </dgm:pt>
    <dgm:pt modelId="{185C32F3-0FD3-4283-874D-F3967080D9BC}" type="parTrans" cxnId="{3A6AA946-7C45-4E7E-8BEF-7254FCF0CAEA}">
      <dgm:prSet/>
      <dgm:spPr/>
      <dgm:t>
        <a:bodyPr/>
        <a:lstStyle/>
        <a:p>
          <a:endParaRPr lang="en-US"/>
        </a:p>
      </dgm:t>
    </dgm:pt>
    <dgm:pt modelId="{4EDE1395-F128-4FA8-B625-869099876945}" type="sibTrans" cxnId="{3A6AA946-7C45-4E7E-8BEF-7254FCF0CAEA}">
      <dgm:prSet/>
      <dgm:spPr/>
      <dgm:t>
        <a:bodyPr/>
        <a:lstStyle/>
        <a:p>
          <a:endParaRPr lang="en-US"/>
        </a:p>
      </dgm:t>
    </dgm:pt>
    <dgm:pt modelId="{A7DC98CC-EABF-45CB-9F2B-34C76DEA45AF}" type="pres">
      <dgm:prSet presAssocID="{A313D065-3E46-423B-B0AB-95B709A4BA9C}" presName="theList" presStyleCnt="0">
        <dgm:presLayoutVars>
          <dgm:dir/>
          <dgm:animLvl val="lvl"/>
          <dgm:resizeHandles val="exact"/>
        </dgm:presLayoutVars>
      </dgm:prSet>
      <dgm:spPr/>
    </dgm:pt>
    <dgm:pt modelId="{29EFC1B9-ECFD-408D-8B8E-CA1F4F800D05}" type="pres">
      <dgm:prSet presAssocID="{93446BC6-14F8-4F0F-8E90-2AB4E54A691D}" presName="compNode" presStyleCnt="0"/>
      <dgm:spPr/>
    </dgm:pt>
    <dgm:pt modelId="{00513B5F-D8F5-4888-AC70-1398C1B0E8A7}" type="pres">
      <dgm:prSet presAssocID="{93446BC6-14F8-4F0F-8E90-2AB4E54A691D}" presName="aNode" presStyleLbl="bgShp" presStyleIdx="0" presStyleCnt="10"/>
      <dgm:spPr/>
    </dgm:pt>
    <dgm:pt modelId="{077D33EA-5620-4973-89B4-1BE56D75312E}" type="pres">
      <dgm:prSet presAssocID="{93446BC6-14F8-4F0F-8E90-2AB4E54A691D}" presName="textNode" presStyleLbl="bgShp" presStyleIdx="0" presStyleCnt="10"/>
      <dgm:spPr/>
    </dgm:pt>
    <dgm:pt modelId="{19C18CF4-AD51-40BC-A42E-92F406E4B2DE}" type="pres">
      <dgm:prSet presAssocID="{93446BC6-14F8-4F0F-8E90-2AB4E54A691D}" presName="compChildNode" presStyleCnt="0"/>
      <dgm:spPr/>
    </dgm:pt>
    <dgm:pt modelId="{B2C97605-E8BA-413D-8F82-2F81A2437630}" type="pres">
      <dgm:prSet presAssocID="{93446BC6-14F8-4F0F-8E90-2AB4E54A691D}" presName="theInnerList" presStyleCnt="0"/>
      <dgm:spPr/>
    </dgm:pt>
    <dgm:pt modelId="{640E7B71-1BA1-4FB5-9136-7A867A8C1B40}" type="pres">
      <dgm:prSet presAssocID="{93446BC6-14F8-4F0F-8E90-2AB4E54A691D}" presName="aSpace" presStyleCnt="0"/>
      <dgm:spPr/>
    </dgm:pt>
    <dgm:pt modelId="{F8A3B5EF-8030-42D7-AB6A-940D5F5A9A46}" type="pres">
      <dgm:prSet presAssocID="{D8FA6B2F-CEE9-4C05-AA3D-26432E102867}" presName="compNode" presStyleCnt="0"/>
      <dgm:spPr/>
    </dgm:pt>
    <dgm:pt modelId="{C2EA3FFF-2417-40D9-89CC-F1A35699285C}" type="pres">
      <dgm:prSet presAssocID="{D8FA6B2F-CEE9-4C05-AA3D-26432E102867}" presName="aNode" presStyleLbl="bgShp" presStyleIdx="1" presStyleCnt="10"/>
      <dgm:spPr/>
    </dgm:pt>
    <dgm:pt modelId="{82C66525-4B37-41E1-908F-A04C5D2DE991}" type="pres">
      <dgm:prSet presAssocID="{D8FA6B2F-CEE9-4C05-AA3D-26432E102867}" presName="textNode" presStyleLbl="bgShp" presStyleIdx="1" presStyleCnt="10"/>
      <dgm:spPr/>
    </dgm:pt>
    <dgm:pt modelId="{3ED50058-6437-4188-802A-1C8D9E5FCE37}" type="pres">
      <dgm:prSet presAssocID="{D8FA6B2F-CEE9-4C05-AA3D-26432E102867}" presName="compChildNode" presStyleCnt="0"/>
      <dgm:spPr/>
    </dgm:pt>
    <dgm:pt modelId="{78EB7194-A449-4EDD-87F6-C930956318E0}" type="pres">
      <dgm:prSet presAssocID="{D8FA6B2F-CEE9-4C05-AA3D-26432E102867}" presName="theInnerList" presStyleCnt="0"/>
      <dgm:spPr/>
    </dgm:pt>
    <dgm:pt modelId="{14F00E8E-C030-4279-94EE-5671C2222ECB}" type="pres">
      <dgm:prSet presAssocID="{D8FA6B2F-CEE9-4C05-AA3D-26432E102867}" presName="aSpace" presStyleCnt="0"/>
      <dgm:spPr/>
    </dgm:pt>
    <dgm:pt modelId="{0B560C3B-72B5-44D0-A3D2-BB4FC0EA61C4}" type="pres">
      <dgm:prSet presAssocID="{9E4F25BD-828A-45F9-8549-1BDA3CB94343}" presName="compNode" presStyleCnt="0"/>
      <dgm:spPr/>
    </dgm:pt>
    <dgm:pt modelId="{BFE7EF33-35B6-4364-AFAA-13DD712E922D}" type="pres">
      <dgm:prSet presAssocID="{9E4F25BD-828A-45F9-8549-1BDA3CB94343}" presName="aNode" presStyleLbl="bgShp" presStyleIdx="2" presStyleCnt="10"/>
      <dgm:spPr/>
    </dgm:pt>
    <dgm:pt modelId="{BBBC3871-D759-4885-A3C2-9D7E0294E6DA}" type="pres">
      <dgm:prSet presAssocID="{9E4F25BD-828A-45F9-8549-1BDA3CB94343}" presName="textNode" presStyleLbl="bgShp" presStyleIdx="2" presStyleCnt="10"/>
      <dgm:spPr/>
    </dgm:pt>
    <dgm:pt modelId="{08005495-41CA-445D-ACC5-3ABB1B5930F3}" type="pres">
      <dgm:prSet presAssocID="{9E4F25BD-828A-45F9-8549-1BDA3CB94343}" presName="compChildNode" presStyleCnt="0"/>
      <dgm:spPr/>
    </dgm:pt>
    <dgm:pt modelId="{DD6E6036-BACB-4E41-9337-9774781939EF}" type="pres">
      <dgm:prSet presAssocID="{9E4F25BD-828A-45F9-8549-1BDA3CB94343}" presName="theInnerList" presStyleCnt="0"/>
      <dgm:spPr/>
    </dgm:pt>
    <dgm:pt modelId="{5B97ECE4-8505-4789-9075-D24EE41AE6C9}" type="pres">
      <dgm:prSet presAssocID="{9E4F25BD-828A-45F9-8549-1BDA3CB94343}" presName="aSpace" presStyleCnt="0"/>
      <dgm:spPr/>
    </dgm:pt>
    <dgm:pt modelId="{88537D65-C3AE-4418-8C5C-4BF819ABB47A}" type="pres">
      <dgm:prSet presAssocID="{35F61476-33C8-49D1-943B-4E985E4A0C31}" presName="compNode" presStyleCnt="0"/>
      <dgm:spPr/>
    </dgm:pt>
    <dgm:pt modelId="{1F953C0C-DFA5-4C6B-83A0-ACBD75296A7D}" type="pres">
      <dgm:prSet presAssocID="{35F61476-33C8-49D1-943B-4E985E4A0C31}" presName="aNode" presStyleLbl="bgShp" presStyleIdx="3" presStyleCnt="10"/>
      <dgm:spPr/>
    </dgm:pt>
    <dgm:pt modelId="{E71CCD11-9F0B-4C63-9D55-78BD49FC7749}" type="pres">
      <dgm:prSet presAssocID="{35F61476-33C8-49D1-943B-4E985E4A0C31}" presName="textNode" presStyleLbl="bgShp" presStyleIdx="3" presStyleCnt="10"/>
      <dgm:spPr/>
    </dgm:pt>
    <dgm:pt modelId="{54C8BE8F-174B-4481-A981-8E87BC68EF91}" type="pres">
      <dgm:prSet presAssocID="{35F61476-33C8-49D1-943B-4E985E4A0C31}" presName="compChildNode" presStyleCnt="0"/>
      <dgm:spPr/>
    </dgm:pt>
    <dgm:pt modelId="{505E5531-3D04-478B-8063-A6A46BC8471B}" type="pres">
      <dgm:prSet presAssocID="{35F61476-33C8-49D1-943B-4E985E4A0C31}" presName="theInnerList" presStyleCnt="0"/>
      <dgm:spPr/>
    </dgm:pt>
    <dgm:pt modelId="{4CE6379B-4FF4-4699-88E5-2C115D1E2D06}" type="pres">
      <dgm:prSet presAssocID="{35F61476-33C8-49D1-943B-4E985E4A0C31}" presName="aSpace" presStyleCnt="0"/>
      <dgm:spPr/>
    </dgm:pt>
    <dgm:pt modelId="{996FE46A-814B-42DB-A028-24614A85C29C}" type="pres">
      <dgm:prSet presAssocID="{1411FA44-3D98-4CDE-9367-624F7D7989C1}" presName="compNode" presStyleCnt="0"/>
      <dgm:spPr/>
    </dgm:pt>
    <dgm:pt modelId="{8745C436-B72B-4380-85A2-3799EB53BE32}" type="pres">
      <dgm:prSet presAssocID="{1411FA44-3D98-4CDE-9367-624F7D7989C1}" presName="aNode" presStyleLbl="bgShp" presStyleIdx="4" presStyleCnt="10"/>
      <dgm:spPr/>
    </dgm:pt>
    <dgm:pt modelId="{B530458D-5929-4A06-A607-72D6639AE003}" type="pres">
      <dgm:prSet presAssocID="{1411FA44-3D98-4CDE-9367-624F7D7989C1}" presName="textNode" presStyleLbl="bgShp" presStyleIdx="4" presStyleCnt="10"/>
      <dgm:spPr/>
    </dgm:pt>
    <dgm:pt modelId="{2004F63E-B3AB-4C6D-9066-25D245C14132}" type="pres">
      <dgm:prSet presAssocID="{1411FA44-3D98-4CDE-9367-624F7D7989C1}" presName="compChildNode" presStyleCnt="0"/>
      <dgm:spPr/>
    </dgm:pt>
    <dgm:pt modelId="{8B2C8FEB-899F-482B-A7D1-14403C1CD0F9}" type="pres">
      <dgm:prSet presAssocID="{1411FA44-3D98-4CDE-9367-624F7D7989C1}" presName="theInnerList" presStyleCnt="0"/>
      <dgm:spPr/>
    </dgm:pt>
    <dgm:pt modelId="{A789A354-50C8-404B-8091-3A3A33B30388}" type="pres">
      <dgm:prSet presAssocID="{1411FA44-3D98-4CDE-9367-624F7D7989C1}" presName="aSpace" presStyleCnt="0"/>
      <dgm:spPr/>
    </dgm:pt>
    <dgm:pt modelId="{49BA6D37-A62F-4CED-A753-F0AC8A0BC028}" type="pres">
      <dgm:prSet presAssocID="{260A285B-3648-478D-9802-F027B29B168D}" presName="compNode" presStyleCnt="0"/>
      <dgm:spPr/>
    </dgm:pt>
    <dgm:pt modelId="{64A8B82D-DA79-48E6-87F5-69BF25233F6D}" type="pres">
      <dgm:prSet presAssocID="{260A285B-3648-478D-9802-F027B29B168D}" presName="aNode" presStyleLbl="bgShp" presStyleIdx="5" presStyleCnt="10"/>
      <dgm:spPr/>
    </dgm:pt>
    <dgm:pt modelId="{49CF4575-8BA8-44F3-BD2B-58BD4856D482}" type="pres">
      <dgm:prSet presAssocID="{260A285B-3648-478D-9802-F027B29B168D}" presName="textNode" presStyleLbl="bgShp" presStyleIdx="5" presStyleCnt="10"/>
      <dgm:spPr/>
    </dgm:pt>
    <dgm:pt modelId="{809FB8AD-28AD-4BBE-90E2-0C2E87E4895B}" type="pres">
      <dgm:prSet presAssocID="{260A285B-3648-478D-9802-F027B29B168D}" presName="compChildNode" presStyleCnt="0"/>
      <dgm:spPr/>
    </dgm:pt>
    <dgm:pt modelId="{FB7119E6-291F-4D5A-97F5-06649442001C}" type="pres">
      <dgm:prSet presAssocID="{260A285B-3648-478D-9802-F027B29B168D}" presName="theInnerList" presStyleCnt="0"/>
      <dgm:spPr/>
    </dgm:pt>
    <dgm:pt modelId="{F2AB3549-15DF-4F61-B333-9246BD57F23B}" type="pres">
      <dgm:prSet presAssocID="{260A285B-3648-478D-9802-F027B29B168D}" presName="aSpace" presStyleCnt="0"/>
      <dgm:spPr/>
    </dgm:pt>
    <dgm:pt modelId="{77ED7814-E24A-4AC8-B476-85AFE17E563A}" type="pres">
      <dgm:prSet presAssocID="{FB72B8E0-7F31-46E8-B303-B9D124E3D5AF}" presName="compNode" presStyleCnt="0"/>
      <dgm:spPr/>
    </dgm:pt>
    <dgm:pt modelId="{CD4671D1-87D7-4E8D-B019-EE7552F468A0}" type="pres">
      <dgm:prSet presAssocID="{FB72B8E0-7F31-46E8-B303-B9D124E3D5AF}" presName="aNode" presStyleLbl="bgShp" presStyleIdx="6" presStyleCnt="10"/>
      <dgm:spPr/>
    </dgm:pt>
    <dgm:pt modelId="{4AAC13E1-205B-4231-9D6D-006212104C0F}" type="pres">
      <dgm:prSet presAssocID="{FB72B8E0-7F31-46E8-B303-B9D124E3D5AF}" presName="textNode" presStyleLbl="bgShp" presStyleIdx="6" presStyleCnt="10"/>
      <dgm:spPr/>
    </dgm:pt>
    <dgm:pt modelId="{D281FD8D-8EC6-4231-9B13-955E724F9824}" type="pres">
      <dgm:prSet presAssocID="{FB72B8E0-7F31-46E8-B303-B9D124E3D5AF}" presName="compChildNode" presStyleCnt="0"/>
      <dgm:spPr/>
    </dgm:pt>
    <dgm:pt modelId="{56C33FAA-0FB6-4C80-B214-6FCBA9674C76}" type="pres">
      <dgm:prSet presAssocID="{FB72B8E0-7F31-46E8-B303-B9D124E3D5AF}" presName="theInnerList" presStyleCnt="0"/>
      <dgm:spPr/>
    </dgm:pt>
    <dgm:pt modelId="{34C8DC27-E6BA-495A-A3A2-728D2FDA4A65}" type="pres">
      <dgm:prSet presAssocID="{FB72B8E0-7F31-46E8-B303-B9D124E3D5AF}" presName="aSpace" presStyleCnt="0"/>
      <dgm:spPr/>
    </dgm:pt>
    <dgm:pt modelId="{828D59C2-37BA-44F6-B1EC-B839D8EEDFE0}" type="pres">
      <dgm:prSet presAssocID="{E4CDF590-9F7F-46D7-A84E-F32316D74145}" presName="compNode" presStyleCnt="0"/>
      <dgm:spPr/>
    </dgm:pt>
    <dgm:pt modelId="{FF659824-D556-4A81-ABEF-EF16B01F56EA}" type="pres">
      <dgm:prSet presAssocID="{E4CDF590-9F7F-46D7-A84E-F32316D74145}" presName="aNode" presStyleLbl="bgShp" presStyleIdx="7" presStyleCnt="10"/>
      <dgm:spPr/>
    </dgm:pt>
    <dgm:pt modelId="{1DBC7FD5-FC4E-4F84-8F30-2EA9BC5F02A1}" type="pres">
      <dgm:prSet presAssocID="{E4CDF590-9F7F-46D7-A84E-F32316D74145}" presName="textNode" presStyleLbl="bgShp" presStyleIdx="7" presStyleCnt="10"/>
      <dgm:spPr/>
    </dgm:pt>
    <dgm:pt modelId="{14D29613-8F80-4CA6-A9AB-B55B0E6E7FB6}" type="pres">
      <dgm:prSet presAssocID="{E4CDF590-9F7F-46D7-A84E-F32316D74145}" presName="compChildNode" presStyleCnt="0"/>
      <dgm:spPr/>
    </dgm:pt>
    <dgm:pt modelId="{451262CB-98C2-4FAD-A47F-DF29B63C9655}" type="pres">
      <dgm:prSet presAssocID="{E4CDF590-9F7F-46D7-A84E-F32316D74145}" presName="theInnerList" presStyleCnt="0"/>
      <dgm:spPr/>
    </dgm:pt>
    <dgm:pt modelId="{FEC3006D-4B01-4543-BC1E-778D4DFA0346}" type="pres">
      <dgm:prSet presAssocID="{E4CDF590-9F7F-46D7-A84E-F32316D74145}" presName="aSpace" presStyleCnt="0"/>
      <dgm:spPr/>
    </dgm:pt>
    <dgm:pt modelId="{9641013A-8731-49AD-B4B3-1F4A4A0C1EC7}" type="pres">
      <dgm:prSet presAssocID="{13E820B6-6DA0-4699-B22E-2A8A851C6BB9}" presName="compNode" presStyleCnt="0"/>
      <dgm:spPr/>
    </dgm:pt>
    <dgm:pt modelId="{9E91217D-00DC-45CB-806F-2C7759A51E62}" type="pres">
      <dgm:prSet presAssocID="{13E820B6-6DA0-4699-B22E-2A8A851C6BB9}" presName="aNode" presStyleLbl="bgShp" presStyleIdx="8" presStyleCnt="10"/>
      <dgm:spPr/>
    </dgm:pt>
    <dgm:pt modelId="{9EC501CB-0B27-4C5C-A25A-6C7C63FD7199}" type="pres">
      <dgm:prSet presAssocID="{13E820B6-6DA0-4699-B22E-2A8A851C6BB9}" presName="textNode" presStyleLbl="bgShp" presStyleIdx="8" presStyleCnt="10"/>
      <dgm:spPr/>
    </dgm:pt>
    <dgm:pt modelId="{D54B94C1-EC27-4112-ACD0-A82F4017660C}" type="pres">
      <dgm:prSet presAssocID="{13E820B6-6DA0-4699-B22E-2A8A851C6BB9}" presName="compChildNode" presStyleCnt="0"/>
      <dgm:spPr/>
    </dgm:pt>
    <dgm:pt modelId="{D96A9874-1911-4BDE-B627-B6BF00E2C2C0}" type="pres">
      <dgm:prSet presAssocID="{13E820B6-6DA0-4699-B22E-2A8A851C6BB9}" presName="theInnerList" presStyleCnt="0"/>
      <dgm:spPr/>
    </dgm:pt>
    <dgm:pt modelId="{87350131-EC32-4739-8C0C-5E72FA88FDA7}" type="pres">
      <dgm:prSet presAssocID="{13E820B6-6DA0-4699-B22E-2A8A851C6BB9}" presName="aSpace" presStyleCnt="0"/>
      <dgm:spPr/>
    </dgm:pt>
    <dgm:pt modelId="{A2543163-855C-4169-9C38-7C1B6227BDF6}" type="pres">
      <dgm:prSet presAssocID="{134030C6-EB8F-45A2-9108-ECAF265DD6FC}" presName="compNode" presStyleCnt="0"/>
      <dgm:spPr/>
    </dgm:pt>
    <dgm:pt modelId="{5AD177F0-BF42-4829-9DE1-29554A64BCF6}" type="pres">
      <dgm:prSet presAssocID="{134030C6-EB8F-45A2-9108-ECAF265DD6FC}" presName="aNode" presStyleLbl="bgShp" presStyleIdx="9" presStyleCnt="10"/>
      <dgm:spPr/>
    </dgm:pt>
    <dgm:pt modelId="{94E6B8A4-9651-453A-BD59-B4BE9CC93701}" type="pres">
      <dgm:prSet presAssocID="{134030C6-EB8F-45A2-9108-ECAF265DD6FC}" presName="textNode" presStyleLbl="bgShp" presStyleIdx="9" presStyleCnt="10"/>
      <dgm:spPr/>
    </dgm:pt>
    <dgm:pt modelId="{20578E55-DFFB-485C-B02B-F38A012096C3}" type="pres">
      <dgm:prSet presAssocID="{134030C6-EB8F-45A2-9108-ECAF265DD6FC}" presName="compChildNode" presStyleCnt="0"/>
      <dgm:spPr/>
    </dgm:pt>
    <dgm:pt modelId="{F70C7BEF-6025-416A-B6B9-CE2AF0BA9A28}" type="pres">
      <dgm:prSet presAssocID="{134030C6-EB8F-45A2-9108-ECAF265DD6FC}" presName="theInnerList" presStyleCnt="0"/>
      <dgm:spPr/>
    </dgm:pt>
  </dgm:ptLst>
  <dgm:cxnLst>
    <dgm:cxn modelId="{318F8305-9E86-44AF-9314-17105406F04A}" type="presOf" srcId="{D8FA6B2F-CEE9-4C05-AA3D-26432E102867}" destId="{82C66525-4B37-41E1-908F-A04C5D2DE991}" srcOrd="1" destOrd="0" presId="urn:microsoft.com/office/officeart/2005/8/layout/lProcess2"/>
    <dgm:cxn modelId="{FBA1AE09-0F0A-426D-8B46-186009110898}" type="presOf" srcId="{9E4F25BD-828A-45F9-8549-1BDA3CB94343}" destId="{BBBC3871-D759-4885-A3C2-9D7E0294E6DA}" srcOrd="1" destOrd="0" presId="urn:microsoft.com/office/officeart/2005/8/layout/lProcess2"/>
    <dgm:cxn modelId="{E6BA7A12-3E2D-4125-A56D-16F94305DFE8}" srcId="{A313D065-3E46-423B-B0AB-95B709A4BA9C}" destId="{13E820B6-6DA0-4699-B22E-2A8A851C6BB9}" srcOrd="8" destOrd="0" parTransId="{99E5C416-7EC4-43F8-B198-9562303D73BA}" sibTransId="{C596189A-6BF9-4ADB-8873-8D7EFA3A76C8}"/>
    <dgm:cxn modelId="{8FB80A19-11BC-4ABE-A627-2782D5512B38}" type="presOf" srcId="{134030C6-EB8F-45A2-9108-ECAF265DD6FC}" destId="{5AD177F0-BF42-4829-9DE1-29554A64BCF6}" srcOrd="0" destOrd="0" presId="urn:microsoft.com/office/officeart/2005/8/layout/lProcess2"/>
    <dgm:cxn modelId="{D9AFD91E-2B4B-42E9-88D9-2E394A5365B9}" type="presOf" srcId="{1411FA44-3D98-4CDE-9367-624F7D7989C1}" destId="{B530458D-5929-4A06-A607-72D6639AE003}" srcOrd="1" destOrd="0" presId="urn:microsoft.com/office/officeart/2005/8/layout/lProcess2"/>
    <dgm:cxn modelId="{5CFA6E2A-C622-4D0A-834B-8296B5C11C84}" type="presOf" srcId="{E4CDF590-9F7F-46D7-A84E-F32316D74145}" destId="{FF659824-D556-4A81-ABEF-EF16B01F56EA}" srcOrd="0" destOrd="0" presId="urn:microsoft.com/office/officeart/2005/8/layout/lProcess2"/>
    <dgm:cxn modelId="{CF1D282F-EAA5-49A7-A95E-A8FABB43BAAF}" type="presOf" srcId="{E4CDF590-9F7F-46D7-A84E-F32316D74145}" destId="{1DBC7FD5-FC4E-4F84-8F30-2EA9BC5F02A1}" srcOrd="1" destOrd="0" presId="urn:microsoft.com/office/officeart/2005/8/layout/lProcess2"/>
    <dgm:cxn modelId="{DBAAE53C-784C-426F-9385-506AB02FF4A5}" srcId="{A313D065-3E46-423B-B0AB-95B709A4BA9C}" destId="{35F61476-33C8-49D1-943B-4E985E4A0C31}" srcOrd="3" destOrd="0" parTransId="{D2F002CB-1AF5-49E3-85A5-5982928377B9}" sibTransId="{0BE281AB-5EB9-40A0-B2AF-2957C7BC9965}"/>
    <dgm:cxn modelId="{B9A4B65B-C2FB-44CB-83EA-7A35F79E7A20}" type="presOf" srcId="{FB72B8E0-7F31-46E8-B303-B9D124E3D5AF}" destId="{4AAC13E1-205B-4231-9D6D-006212104C0F}" srcOrd="1" destOrd="0" presId="urn:microsoft.com/office/officeart/2005/8/layout/lProcess2"/>
    <dgm:cxn modelId="{D791B85E-1197-4127-8D6C-B17E06FD39BF}" type="presOf" srcId="{93446BC6-14F8-4F0F-8E90-2AB4E54A691D}" destId="{077D33EA-5620-4973-89B4-1BE56D75312E}" srcOrd="1" destOrd="0" presId="urn:microsoft.com/office/officeart/2005/8/layout/lProcess2"/>
    <dgm:cxn modelId="{65B74543-2FF1-4441-B281-AA8E2244758A}" type="presOf" srcId="{134030C6-EB8F-45A2-9108-ECAF265DD6FC}" destId="{94E6B8A4-9651-453A-BD59-B4BE9CC93701}" srcOrd="1" destOrd="0" presId="urn:microsoft.com/office/officeart/2005/8/layout/lProcess2"/>
    <dgm:cxn modelId="{2BE6A643-783C-4222-8426-67D52DCAC878}" srcId="{A313D065-3E46-423B-B0AB-95B709A4BA9C}" destId="{260A285B-3648-478D-9802-F027B29B168D}" srcOrd="5" destOrd="0" parTransId="{AA4EF500-79C6-44D1-A4E7-F782B0C39777}" sibTransId="{3726A3EC-FFF0-42D1-96DF-AD05882F0A2A}"/>
    <dgm:cxn modelId="{90741044-829D-448E-94EE-42C243ADCF26}" type="presOf" srcId="{9E4F25BD-828A-45F9-8549-1BDA3CB94343}" destId="{BFE7EF33-35B6-4364-AFAA-13DD712E922D}" srcOrd="0" destOrd="0" presId="urn:microsoft.com/office/officeart/2005/8/layout/lProcess2"/>
    <dgm:cxn modelId="{3A6AA946-7C45-4E7E-8BEF-7254FCF0CAEA}" srcId="{A313D065-3E46-423B-B0AB-95B709A4BA9C}" destId="{1411FA44-3D98-4CDE-9367-624F7D7989C1}" srcOrd="4" destOrd="0" parTransId="{185C32F3-0FD3-4283-874D-F3967080D9BC}" sibTransId="{4EDE1395-F128-4FA8-B625-869099876945}"/>
    <dgm:cxn modelId="{E3033E68-5773-44B8-96F4-7E7C7022EC6C}" type="presOf" srcId="{93446BC6-14F8-4F0F-8E90-2AB4E54A691D}" destId="{00513B5F-D8F5-4888-AC70-1398C1B0E8A7}" srcOrd="0" destOrd="0" presId="urn:microsoft.com/office/officeart/2005/8/layout/lProcess2"/>
    <dgm:cxn modelId="{203CF54F-874D-4BA6-AD8D-9A35164F273C}" srcId="{A313D065-3E46-423B-B0AB-95B709A4BA9C}" destId="{D8FA6B2F-CEE9-4C05-AA3D-26432E102867}" srcOrd="1" destOrd="0" parTransId="{1173D26D-B999-4A78-8169-0E234065A748}" sibTransId="{35C53E8F-C2E2-4E00-8D75-19D606FA31AF}"/>
    <dgm:cxn modelId="{49E8BA53-09EF-42DB-A0A3-774117B9DE0C}" type="presOf" srcId="{35F61476-33C8-49D1-943B-4E985E4A0C31}" destId="{1F953C0C-DFA5-4C6B-83A0-ACBD75296A7D}" srcOrd="0" destOrd="0" presId="urn:microsoft.com/office/officeart/2005/8/layout/lProcess2"/>
    <dgm:cxn modelId="{71B1A857-C9AC-42BA-B55E-464D271A6433}" srcId="{A313D065-3E46-423B-B0AB-95B709A4BA9C}" destId="{9E4F25BD-828A-45F9-8549-1BDA3CB94343}" srcOrd="2" destOrd="0" parTransId="{2A06C36F-6133-43E5-99C1-21ADCCB75CBF}" sibTransId="{216D9BAB-AE59-4635-8D6E-A0FFCB0A0846}"/>
    <dgm:cxn modelId="{DECDAC7C-FC9B-4AE8-910C-F918C1301201}" type="presOf" srcId="{35F61476-33C8-49D1-943B-4E985E4A0C31}" destId="{E71CCD11-9F0B-4C63-9D55-78BD49FC7749}" srcOrd="1" destOrd="0" presId="urn:microsoft.com/office/officeart/2005/8/layout/lProcess2"/>
    <dgm:cxn modelId="{79A5208D-1AC0-4D23-BC74-37D1C8F6F4EB}" srcId="{A313D065-3E46-423B-B0AB-95B709A4BA9C}" destId="{134030C6-EB8F-45A2-9108-ECAF265DD6FC}" srcOrd="9" destOrd="0" parTransId="{08BA5118-D0AC-4879-9051-5C3320724865}" sibTransId="{328153E6-29A8-4E0B-8B1C-C76C14CE45B1}"/>
    <dgm:cxn modelId="{0D37718F-1061-4212-8490-F7F8F73EB09A}" srcId="{A313D065-3E46-423B-B0AB-95B709A4BA9C}" destId="{93446BC6-14F8-4F0F-8E90-2AB4E54A691D}" srcOrd="0" destOrd="0" parTransId="{37B4CBEC-A8A9-4E8C-A043-3C63415939CB}" sibTransId="{B8B640D3-3D8A-415C-82D6-C5A19AA791D1}"/>
    <dgm:cxn modelId="{4A7CA092-F81E-4434-8422-6363CAAE4D3D}" type="presOf" srcId="{13E820B6-6DA0-4699-B22E-2A8A851C6BB9}" destId="{9EC501CB-0B27-4C5C-A25A-6C7C63FD7199}" srcOrd="1" destOrd="0" presId="urn:microsoft.com/office/officeart/2005/8/layout/lProcess2"/>
    <dgm:cxn modelId="{5A603B93-0570-402E-8606-FFB157965627}" type="presOf" srcId="{A313D065-3E46-423B-B0AB-95B709A4BA9C}" destId="{A7DC98CC-EABF-45CB-9F2B-34C76DEA45AF}" srcOrd="0" destOrd="0" presId="urn:microsoft.com/office/officeart/2005/8/layout/lProcess2"/>
    <dgm:cxn modelId="{D9B3589E-285D-4D0C-9273-3B8DF34BD3CE}" type="presOf" srcId="{D8FA6B2F-CEE9-4C05-AA3D-26432E102867}" destId="{C2EA3FFF-2417-40D9-89CC-F1A35699285C}" srcOrd="0" destOrd="0" presId="urn:microsoft.com/office/officeart/2005/8/layout/lProcess2"/>
    <dgm:cxn modelId="{A165BBBC-F5F8-4218-AB39-C4543631D7EA}" srcId="{A313D065-3E46-423B-B0AB-95B709A4BA9C}" destId="{E4CDF590-9F7F-46D7-A84E-F32316D74145}" srcOrd="7" destOrd="0" parTransId="{446265B6-3375-47DE-939A-918E4804EF16}" sibTransId="{CB8ECA1D-D53F-46BC-AC25-4AEE4B82C183}"/>
    <dgm:cxn modelId="{BD69E8C2-404C-4D06-9260-43EEA453E442}" type="presOf" srcId="{FB72B8E0-7F31-46E8-B303-B9D124E3D5AF}" destId="{CD4671D1-87D7-4E8D-B019-EE7552F468A0}" srcOrd="0" destOrd="0" presId="urn:microsoft.com/office/officeart/2005/8/layout/lProcess2"/>
    <dgm:cxn modelId="{064024C9-9114-42EE-B002-98239D293725}" type="presOf" srcId="{260A285B-3648-478D-9802-F027B29B168D}" destId="{49CF4575-8BA8-44F3-BD2B-58BD4856D482}" srcOrd="1" destOrd="0" presId="urn:microsoft.com/office/officeart/2005/8/layout/lProcess2"/>
    <dgm:cxn modelId="{C871C3CF-E3B0-4FE5-9181-8B638A0F245C}" srcId="{A313D065-3E46-423B-B0AB-95B709A4BA9C}" destId="{FB72B8E0-7F31-46E8-B303-B9D124E3D5AF}" srcOrd="6" destOrd="0" parTransId="{CA9C9184-B1A5-42A4-8AA0-DCF70F75E56E}" sibTransId="{98ECAC23-ACDB-49A8-84CF-430A01FE0C46}"/>
    <dgm:cxn modelId="{BEE60CED-CEA4-4B4C-BCA4-C5F596D6C401}" type="presOf" srcId="{1411FA44-3D98-4CDE-9367-624F7D7989C1}" destId="{8745C436-B72B-4380-85A2-3799EB53BE32}" srcOrd="0" destOrd="0" presId="urn:microsoft.com/office/officeart/2005/8/layout/lProcess2"/>
    <dgm:cxn modelId="{7FEA25FC-C39E-4DCC-A0CE-3F3B3EC5A34F}" type="presOf" srcId="{260A285B-3648-478D-9802-F027B29B168D}" destId="{64A8B82D-DA79-48E6-87F5-69BF25233F6D}" srcOrd="0" destOrd="0" presId="urn:microsoft.com/office/officeart/2005/8/layout/lProcess2"/>
    <dgm:cxn modelId="{0187A7FD-8BA8-43A4-92D0-B7D5B503ED87}" type="presOf" srcId="{13E820B6-6DA0-4699-B22E-2A8A851C6BB9}" destId="{9E91217D-00DC-45CB-806F-2C7759A51E62}" srcOrd="0" destOrd="0" presId="urn:microsoft.com/office/officeart/2005/8/layout/lProcess2"/>
    <dgm:cxn modelId="{5DE2CCE3-7E05-4954-B82F-074A7DE919F2}" type="presParOf" srcId="{A7DC98CC-EABF-45CB-9F2B-34C76DEA45AF}" destId="{29EFC1B9-ECFD-408D-8B8E-CA1F4F800D05}" srcOrd="0" destOrd="0" presId="urn:microsoft.com/office/officeart/2005/8/layout/lProcess2"/>
    <dgm:cxn modelId="{CA22E9D7-C0F6-4462-9386-86E7B7997559}" type="presParOf" srcId="{29EFC1B9-ECFD-408D-8B8E-CA1F4F800D05}" destId="{00513B5F-D8F5-4888-AC70-1398C1B0E8A7}" srcOrd="0" destOrd="0" presId="urn:microsoft.com/office/officeart/2005/8/layout/lProcess2"/>
    <dgm:cxn modelId="{9ABA0A6C-5A94-4393-AA5B-177FE19CEBBF}" type="presParOf" srcId="{29EFC1B9-ECFD-408D-8B8E-CA1F4F800D05}" destId="{077D33EA-5620-4973-89B4-1BE56D75312E}" srcOrd="1" destOrd="0" presId="urn:microsoft.com/office/officeart/2005/8/layout/lProcess2"/>
    <dgm:cxn modelId="{B7DDA54A-2372-46D2-AABF-7C6013C3D6F1}" type="presParOf" srcId="{29EFC1B9-ECFD-408D-8B8E-CA1F4F800D05}" destId="{19C18CF4-AD51-40BC-A42E-92F406E4B2DE}" srcOrd="2" destOrd="0" presId="urn:microsoft.com/office/officeart/2005/8/layout/lProcess2"/>
    <dgm:cxn modelId="{8A96D889-EEB7-4543-93AC-987EAE839CD3}" type="presParOf" srcId="{19C18CF4-AD51-40BC-A42E-92F406E4B2DE}" destId="{B2C97605-E8BA-413D-8F82-2F81A2437630}" srcOrd="0" destOrd="0" presId="urn:microsoft.com/office/officeart/2005/8/layout/lProcess2"/>
    <dgm:cxn modelId="{50D6CC7D-8A1E-4D5C-AB91-DBFFEFD70AD0}" type="presParOf" srcId="{A7DC98CC-EABF-45CB-9F2B-34C76DEA45AF}" destId="{640E7B71-1BA1-4FB5-9136-7A867A8C1B40}" srcOrd="1" destOrd="0" presId="urn:microsoft.com/office/officeart/2005/8/layout/lProcess2"/>
    <dgm:cxn modelId="{3737F1EE-B776-4AD6-ACF1-059486F7C13D}" type="presParOf" srcId="{A7DC98CC-EABF-45CB-9F2B-34C76DEA45AF}" destId="{F8A3B5EF-8030-42D7-AB6A-940D5F5A9A46}" srcOrd="2" destOrd="0" presId="urn:microsoft.com/office/officeart/2005/8/layout/lProcess2"/>
    <dgm:cxn modelId="{336AFAF3-6938-4DF2-855A-8F5D42B32E89}" type="presParOf" srcId="{F8A3B5EF-8030-42D7-AB6A-940D5F5A9A46}" destId="{C2EA3FFF-2417-40D9-89CC-F1A35699285C}" srcOrd="0" destOrd="0" presId="urn:microsoft.com/office/officeart/2005/8/layout/lProcess2"/>
    <dgm:cxn modelId="{BA7F6AFF-D233-4462-860C-CFD0433CC335}" type="presParOf" srcId="{F8A3B5EF-8030-42D7-AB6A-940D5F5A9A46}" destId="{82C66525-4B37-41E1-908F-A04C5D2DE991}" srcOrd="1" destOrd="0" presId="urn:microsoft.com/office/officeart/2005/8/layout/lProcess2"/>
    <dgm:cxn modelId="{B09E7CA9-C348-428E-A64F-0AA5F4EDAD89}" type="presParOf" srcId="{F8A3B5EF-8030-42D7-AB6A-940D5F5A9A46}" destId="{3ED50058-6437-4188-802A-1C8D9E5FCE37}" srcOrd="2" destOrd="0" presId="urn:microsoft.com/office/officeart/2005/8/layout/lProcess2"/>
    <dgm:cxn modelId="{DC563620-7983-45A3-AF0B-820FA9361DC5}" type="presParOf" srcId="{3ED50058-6437-4188-802A-1C8D9E5FCE37}" destId="{78EB7194-A449-4EDD-87F6-C930956318E0}" srcOrd="0" destOrd="0" presId="urn:microsoft.com/office/officeart/2005/8/layout/lProcess2"/>
    <dgm:cxn modelId="{378F97DD-69E2-4AE7-A6AF-D06ABA0DD281}" type="presParOf" srcId="{A7DC98CC-EABF-45CB-9F2B-34C76DEA45AF}" destId="{14F00E8E-C030-4279-94EE-5671C2222ECB}" srcOrd="3" destOrd="0" presId="urn:microsoft.com/office/officeart/2005/8/layout/lProcess2"/>
    <dgm:cxn modelId="{96E2C4F0-4338-425C-8EE0-8C92869D4D93}" type="presParOf" srcId="{A7DC98CC-EABF-45CB-9F2B-34C76DEA45AF}" destId="{0B560C3B-72B5-44D0-A3D2-BB4FC0EA61C4}" srcOrd="4" destOrd="0" presId="urn:microsoft.com/office/officeart/2005/8/layout/lProcess2"/>
    <dgm:cxn modelId="{46167EE2-5AE9-45E4-8561-10463858C1F7}" type="presParOf" srcId="{0B560C3B-72B5-44D0-A3D2-BB4FC0EA61C4}" destId="{BFE7EF33-35B6-4364-AFAA-13DD712E922D}" srcOrd="0" destOrd="0" presId="urn:microsoft.com/office/officeart/2005/8/layout/lProcess2"/>
    <dgm:cxn modelId="{70C82756-E319-4102-8DCD-9F0661F074CE}" type="presParOf" srcId="{0B560C3B-72B5-44D0-A3D2-BB4FC0EA61C4}" destId="{BBBC3871-D759-4885-A3C2-9D7E0294E6DA}" srcOrd="1" destOrd="0" presId="urn:microsoft.com/office/officeart/2005/8/layout/lProcess2"/>
    <dgm:cxn modelId="{4D8A7BB0-9308-4450-8CC4-C5D83795AE09}" type="presParOf" srcId="{0B560C3B-72B5-44D0-A3D2-BB4FC0EA61C4}" destId="{08005495-41CA-445D-ACC5-3ABB1B5930F3}" srcOrd="2" destOrd="0" presId="urn:microsoft.com/office/officeart/2005/8/layout/lProcess2"/>
    <dgm:cxn modelId="{A8C8A6AC-8A43-413C-82A2-CA6CD25302EB}" type="presParOf" srcId="{08005495-41CA-445D-ACC5-3ABB1B5930F3}" destId="{DD6E6036-BACB-4E41-9337-9774781939EF}" srcOrd="0" destOrd="0" presId="urn:microsoft.com/office/officeart/2005/8/layout/lProcess2"/>
    <dgm:cxn modelId="{2EA637F5-7E1C-4046-97F7-343F26EB5012}" type="presParOf" srcId="{A7DC98CC-EABF-45CB-9F2B-34C76DEA45AF}" destId="{5B97ECE4-8505-4789-9075-D24EE41AE6C9}" srcOrd="5" destOrd="0" presId="urn:microsoft.com/office/officeart/2005/8/layout/lProcess2"/>
    <dgm:cxn modelId="{A0BC45FA-2233-4318-86D2-14B22DABBC70}" type="presParOf" srcId="{A7DC98CC-EABF-45CB-9F2B-34C76DEA45AF}" destId="{88537D65-C3AE-4418-8C5C-4BF819ABB47A}" srcOrd="6" destOrd="0" presId="urn:microsoft.com/office/officeart/2005/8/layout/lProcess2"/>
    <dgm:cxn modelId="{2D1EF065-168F-40FA-BE4A-6F0E9683AE8E}" type="presParOf" srcId="{88537D65-C3AE-4418-8C5C-4BF819ABB47A}" destId="{1F953C0C-DFA5-4C6B-83A0-ACBD75296A7D}" srcOrd="0" destOrd="0" presId="urn:microsoft.com/office/officeart/2005/8/layout/lProcess2"/>
    <dgm:cxn modelId="{A3A4C2E3-092F-439F-8B05-E3BDEF8F3E43}" type="presParOf" srcId="{88537D65-C3AE-4418-8C5C-4BF819ABB47A}" destId="{E71CCD11-9F0B-4C63-9D55-78BD49FC7749}" srcOrd="1" destOrd="0" presId="urn:microsoft.com/office/officeart/2005/8/layout/lProcess2"/>
    <dgm:cxn modelId="{047784C9-665D-497F-BEB5-2618AC53A136}" type="presParOf" srcId="{88537D65-C3AE-4418-8C5C-4BF819ABB47A}" destId="{54C8BE8F-174B-4481-A981-8E87BC68EF91}" srcOrd="2" destOrd="0" presId="urn:microsoft.com/office/officeart/2005/8/layout/lProcess2"/>
    <dgm:cxn modelId="{67E87FCA-DFC2-4432-B920-07DEA548CD09}" type="presParOf" srcId="{54C8BE8F-174B-4481-A981-8E87BC68EF91}" destId="{505E5531-3D04-478B-8063-A6A46BC8471B}" srcOrd="0" destOrd="0" presId="urn:microsoft.com/office/officeart/2005/8/layout/lProcess2"/>
    <dgm:cxn modelId="{EF176E71-0511-412B-8186-A879F25891E0}" type="presParOf" srcId="{A7DC98CC-EABF-45CB-9F2B-34C76DEA45AF}" destId="{4CE6379B-4FF4-4699-88E5-2C115D1E2D06}" srcOrd="7" destOrd="0" presId="urn:microsoft.com/office/officeart/2005/8/layout/lProcess2"/>
    <dgm:cxn modelId="{A1F8C4E8-0F8D-4D74-9108-F1BCBF53350E}" type="presParOf" srcId="{A7DC98CC-EABF-45CB-9F2B-34C76DEA45AF}" destId="{996FE46A-814B-42DB-A028-24614A85C29C}" srcOrd="8" destOrd="0" presId="urn:microsoft.com/office/officeart/2005/8/layout/lProcess2"/>
    <dgm:cxn modelId="{0D989B9A-17E2-4F8D-A669-773F470F5CC2}" type="presParOf" srcId="{996FE46A-814B-42DB-A028-24614A85C29C}" destId="{8745C436-B72B-4380-85A2-3799EB53BE32}" srcOrd="0" destOrd="0" presId="urn:microsoft.com/office/officeart/2005/8/layout/lProcess2"/>
    <dgm:cxn modelId="{D2551F27-00FC-4FCC-9FCD-4270F583E605}" type="presParOf" srcId="{996FE46A-814B-42DB-A028-24614A85C29C}" destId="{B530458D-5929-4A06-A607-72D6639AE003}" srcOrd="1" destOrd="0" presId="urn:microsoft.com/office/officeart/2005/8/layout/lProcess2"/>
    <dgm:cxn modelId="{62D273DD-2146-42B8-914D-DA6557736A49}" type="presParOf" srcId="{996FE46A-814B-42DB-A028-24614A85C29C}" destId="{2004F63E-B3AB-4C6D-9066-25D245C14132}" srcOrd="2" destOrd="0" presId="urn:microsoft.com/office/officeart/2005/8/layout/lProcess2"/>
    <dgm:cxn modelId="{38797D62-E695-4FAB-ACB0-7D9D722A8C46}" type="presParOf" srcId="{2004F63E-B3AB-4C6D-9066-25D245C14132}" destId="{8B2C8FEB-899F-482B-A7D1-14403C1CD0F9}" srcOrd="0" destOrd="0" presId="urn:microsoft.com/office/officeart/2005/8/layout/lProcess2"/>
    <dgm:cxn modelId="{7B1CAA6F-6F01-40AA-9546-62112DC08D02}" type="presParOf" srcId="{A7DC98CC-EABF-45CB-9F2B-34C76DEA45AF}" destId="{A789A354-50C8-404B-8091-3A3A33B30388}" srcOrd="9" destOrd="0" presId="urn:microsoft.com/office/officeart/2005/8/layout/lProcess2"/>
    <dgm:cxn modelId="{BCFD2626-FF45-49A0-874D-B18B1EE7EFB8}" type="presParOf" srcId="{A7DC98CC-EABF-45CB-9F2B-34C76DEA45AF}" destId="{49BA6D37-A62F-4CED-A753-F0AC8A0BC028}" srcOrd="10" destOrd="0" presId="urn:microsoft.com/office/officeart/2005/8/layout/lProcess2"/>
    <dgm:cxn modelId="{82D6883F-1F14-4E72-B1B3-3C274AF7DF8F}" type="presParOf" srcId="{49BA6D37-A62F-4CED-A753-F0AC8A0BC028}" destId="{64A8B82D-DA79-48E6-87F5-69BF25233F6D}" srcOrd="0" destOrd="0" presId="urn:microsoft.com/office/officeart/2005/8/layout/lProcess2"/>
    <dgm:cxn modelId="{92CCE9CA-60F0-4252-80DE-3567497D3F14}" type="presParOf" srcId="{49BA6D37-A62F-4CED-A753-F0AC8A0BC028}" destId="{49CF4575-8BA8-44F3-BD2B-58BD4856D482}" srcOrd="1" destOrd="0" presId="urn:microsoft.com/office/officeart/2005/8/layout/lProcess2"/>
    <dgm:cxn modelId="{C09B3D62-BCEB-4A27-AAB5-AEAAD154A79A}" type="presParOf" srcId="{49BA6D37-A62F-4CED-A753-F0AC8A0BC028}" destId="{809FB8AD-28AD-4BBE-90E2-0C2E87E4895B}" srcOrd="2" destOrd="0" presId="urn:microsoft.com/office/officeart/2005/8/layout/lProcess2"/>
    <dgm:cxn modelId="{685AD3EA-1FA7-44EB-B6DA-AF507BBF34BA}" type="presParOf" srcId="{809FB8AD-28AD-4BBE-90E2-0C2E87E4895B}" destId="{FB7119E6-291F-4D5A-97F5-06649442001C}" srcOrd="0" destOrd="0" presId="urn:microsoft.com/office/officeart/2005/8/layout/lProcess2"/>
    <dgm:cxn modelId="{6BD9F8EC-0F21-4BC1-8227-23BB920B3CF7}" type="presParOf" srcId="{A7DC98CC-EABF-45CB-9F2B-34C76DEA45AF}" destId="{F2AB3549-15DF-4F61-B333-9246BD57F23B}" srcOrd="11" destOrd="0" presId="urn:microsoft.com/office/officeart/2005/8/layout/lProcess2"/>
    <dgm:cxn modelId="{D961EDB7-278F-4E1F-BA0C-20ABFA076FC1}" type="presParOf" srcId="{A7DC98CC-EABF-45CB-9F2B-34C76DEA45AF}" destId="{77ED7814-E24A-4AC8-B476-85AFE17E563A}" srcOrd="12" destOrd="0" presId="urn:microsoft.com/office/officeart/2005/8/layout/lProcess2"/>
    <dgm:cxn modelId="{DAA2D060-FC81-4AE0-826F-6E291AAE0E72}" type="presParOf" srcId="{77ED7814-E24A-4AC8-B476-85AFE17E563A}" destId="{CD4671D1-87D7-4E8D-B019-EE7552F468A0}" srcOrd="0" destOrd="0" presId="urn:microsoft.com/office/officeart/2005/8/layout/lProcess2"/>
    <dgm:cxn modelId="{F9EC9E30-9633-41F3-BF65-810EB8CB5DA3}" type="presParOf" srcId="{77ED7814-E24A-4AC8-B476-85AFE17E563A}" destId="{4AAC13E1-205B-4231-9D6D-006212104C0F}" srcOrd="1" destOrd="0" presId="urn:microsoft.com/office/officeart/2005/8/layout/lProcess2"/>
    <dgm:cxn modelId="{811B60FD-B090-47C9-97D2-A589BF58853F}" type="presParOf" srcId="{77ED7814-E24A-4AC8-B476-85AFE17E563A}" destId="{D281FD8D-8EC6-4231-9B13-955E724F9824}" srcOrd="2" destOrd="0" presId="urn:microsoft.com/office/officeart/2005/8/layout/lProcess2"/>
    <dgm:cxn modelId="{49B01803-27A3-4C84-9C40-66CBF8F0941A}" type="presParOf" srcId="{D281FD8D-8EC6-4231-9B13-955E724F9824}" destId="{56C33FAA-0FB6-4C80-B214-6FCBA9674C76}" srcOrd="0" destOrd="0" presId="urn:microsoft.com/office/officeart/2005/8/layout/lProcess2"/>
    <dgm:cxn modelId="{8748B34E-D4F8-45DB-9E8C-D8DA6CA4B019}" type="presParOf" srcId="{A7DC98CC-EABF-45CB-9F2B-34C76DEA45AF}" destId="{34C8DC27-E6BA-495A-A3A2-728D2FDA4A65}" srcOrd="13" destOrd="0" presId="urn:microsoft.com/office/officeart/2005/8/layout/lProcess2"/>
    <dgm:cxn modelId="{07F6E44E-741B-472B-AF27-30AA2F71CC1C}" type="presParOf" srcId="{A7DC98CC-EABF-45CB-9F2B-34C76DEA45AF}" destId="{828D59C2-37BA-44F6-B1EC-B839D8EEDFE0}" srcOrd="14" destOrd="0" presId="urn:microsoft.com/office/officeart/2005/8/layout/lProcess2"/>
    <dgm:cxn modelId="{5C791717-9D3E-44CB-9E57-7AB433863503}" type="presParOf" srcId="{828D59C2-37BA-44F6-B1EC-B839D8EEDFE0}" destId="{FF659824-D556-4A81-ABEF-EF16B01F56EA}" srcOrd="0" destOrd="0" presId="urn:microsoft.com/office/officeart/2005/8/layout/lProcess2"/>
    <dgm:cxn modelId="{798B06E8-1C88-4E0D-9817-B312BC801D1A}" type="presParOf" srcId="{828D59C2-37BA-44F6-B1EC-B839D8EEDFE0}" destId="{1DBC7FD5-FC4E-4F84-8F30-2EA9BC5F02A1}" srcOrd="1" destOrd="0" presId="urn:microsoft.com/office/officeart/2005/8/layout/lProcess2"/>
    <dgm:cxn modelId="{9D8CD4DE-1094-4D5A-AFA0-12FCEEA47FBE}" type="presParOf" srcId="{828D59C2-37BA-44F6-B1EC-B839D8EEDFE0}" destId="{14D29613-8F80-4CA6-A9AB-B55B0E6E7FB6}" srcOrd="2" destOrd="0" presId="urn:microsoft.com/office/officeart/2005/8/layout/lProcess2"/>
    <dgm:cxn modelId="{66F36598-8BFF-457F-AF6E-5AB862E73772}" type="presParOf" srcId="{14D29613-8F80-4CA6-A9AB-B55B0E6E7FB6}" destId="{451262CB-98C2-4FAD-A47F-DF29B63C9655}" srcOrd="0" destOrd="0" presId="urn:microsoft.com/office/officeart/2005/8/layout/lProcess2"/>
    <dgm:cxn modelId="{136CC256-3CEA-4B61-A9BA-667D03D29885}" type="presParOf" srcId="{A7DC98CC-EABF-45CB-9F2B-34C76DEA45AF}" destId="{FEC3006D-4B01-4543-BC1E-778D4DFA0346}" srcOrd="15" destOrd="0" presId="urn:microsoft.com/office/officeart/2005/8/layout/lProcess2"/>
    <dgm:cxn modelId="{7BD5F8CC-9060-49E5-9253-58E9CAC3BD43}" type="presParOf" srcId="{A7DC98CC-EABF-45CB-9F2B-34C76DEA45AF}" destId="{9641013A-8731-49AD-B4B3-1F4A4A0C1EC7}" srcOrd="16" destOrd="0" presId="urn:microsoft.com/office/officeart/2005/8/layout/lProcess2"/>
    <dgm:cxn modelId="{BF8890C6-D9E7-427B-B5EE-6D1B0AC0E15C}" type="presParOf" srcId="{9641013A-8731-49AD-B4B3-1F4A4A0C1EC7}" destId="{9E91217D-00DC-45CB-806F-2C7759A51E62}" srcOrd="0" destOrd="0" presId="urn:microsoft.com/office/officeart/2005/8/layout/lProcess2"/>
    <dgm:cxn modelId="{ADF372DE-9FCE-44EF-ABDF-ACA3E74EA008}" type="presParOf" srcId="{9641013A-8731-49AD-B4B3-1F4A4A0C1EC7}" destId="{9EC501CB-0B27-4C5C-A25A-6C7C63FD7199}" srcOrd="1" destOrd="0" presId="urn:microsoft.com/office/officeart/2005/8/layout/lProcess2"/>
    <dgm:cxn modelId="{DCBCB378-B965-43FE-8277-395DCA6256BF}" type="presParOf" srcId="{9641013A-8731-49AD-B4B3-1F4A4A0C1EC7}" destId="{D54B94C1-EC27-4112-ACD0-A82F4017660C}" srcOrd="2" destOrd="0" presId="urn:microsoft.com/office/officeart/2005/8/layout/lProcess2"/>
    <dgm:cxn modelId="{A611B52F-72DF-40FC-836C-DF1422892F17}" type="presParOf" srcId="{D54B94C1-EC27-4112-ACD0-A82F4017660C}" destId="{D96A9874-1911-4BDE-B627-B6BF00E2C2C0}" srcOrd="0" destOrd="0" presId="urn:microsoft.com/office/officeart/2005/8/layout/lProcess2"/>
    <dgm:cxn modelId="{EDC794B7-C201-47A0-9FBF-C44BE1C306B0}" type="presParOf" srcId="{A7DC98CC-EABF-45CB-9F2B-34C76DEA45AF}" destId="{87350131-EC32-4739-8C0C-5E72FA88FDA7}" srcOrd="17" destOrd="0" presId="urn:microsoft.com/office/officeart/2005/8/layout/lProcess2"/>
    <dgm:cxn modelId="{F7F4EF9C-90B6-4714-B3E5-BBB580E605D1}" type="presParOf" srcId="{A7DC98CC-EABF-45CB-9F2B-34C76DEA45AF}" destId="{A2543163-855C-4169-9C38-7C1B6227BDF6}" srcOrd="18" destOrd="0" presId="urn:microsoft.com/office/officeart/2005/8/layout/lProcess2"/>
    <dgm:cxn modelId="{2A0895D4-092C-40C8-926A-6885FB162DA9}" type="presParOf" srcId="{A2543163-855C-4169-9C38-7C1B6227BDF6}" destId="{5AD177F0-BF42-4829-9DE1-29554A64BCF6}" srcOrd="0" destOrd="0" presId="urn:microsoft.com/office/officeart/2005/8/layout/lProcess2"/>
    <dgm:cxn modelId="{8F3E4DFE-D42E-4C79-A648-06DB6CD5BDA9}" type="presParOf" srcId="{A2543163-855C-4169-9C38-7C1B6227BDF6}" destId="{94E6B8A4-9651-453A-BD59-B4BE9CC93701}" srcOrd="1" destOrd="0" presId="urn:microsoft.com/office/officeart/2005/8/layout/lProcess2"/>
    <dgm:cxn modelId="{C9F45F0C-2428-4269-B10B-0F1806A08A12}" type="presParOf" srcId="{A2543163-855C-4169-9C38-7C1B6227BDF6}" destId="{20578E55-DFFB-485C-B02B-F38A012096C3}" srcOrd="2" destOrd="0" presId="urn:microsoft.com/office/officeart/2005/8/layout/lProcess2"/>
    <dgm:cxn modelId="{E0861A1D-5821-4747-98E9-43624B5C742B}" type="presParOf" srcId="{20578E55-DFFB-485C-B02B-F38A012096C3}" destId="{F70C7BEF-6025-416A-B6B9-CE2AF0BA9A28}"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13B5F-D8F5-4888-AC70-1398C1B0E8A7}">
      <dsp:nvSpPr>
        <dsp:cNvPr id="0" name=""/>
        <dsp:cNvSpPr/>
      </dsp:nvSpPr>
      <dsp:spPr>
        <a:xfrm>
          <a:off x="2057"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IaaS</a:t>
          </a:r>
          <a:br>
            <a:rPr lang="en-US" sz="1200" kern="1200"/>
          </a:br>
          <a:r>
            <a:rPr lang="en-US" sz="1200" kern="1200"/>
            <a:t>VMs</a:t>
          </a:r>
        </a:p>
      </dsp:txBody>
      <dsp:txXfrm>
        <a:off x="2057" y="0"/>
        <a:ext cx="738415" cy="952996"/>
      </dsp:txXfrm>
    </dsp:sp>
    <dsp:sp modelId="{C2EA3FFF-2417-40D9-89CC-F1A35699285C}">
      <dsp:nvSpPr>
        <dsp:cNvPr id="0" name=""/>
        <dsp:cNvSpPr/>
      </dsp:nvSpPr>
      <dsp:spPr>
        <a:xfrm>
          <a:off x="795854"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VM Scale Sets</a:t>
          </a:r>
        </a:p>
      </dsp:txBody>
      <dsp:txXfrm>
        <a:off x="795854" y="0"/>
        <a:ext cx="738415" cy="952996"/>
      </dsp:txXfrm>
    </dsp:sp>
    <dsp:sp modelId="{BFE7EF33-35B6-4364-AFAA-13DD712E922D}">
      <dsp:nvSpPr>
        <dsp:cNvPr id="0" name=""/>
        <dsp:cNvSpPr/>
      </dsp:nvSpPr>
      <dsp:spPr>
        <a:xfrm>
          <a:off x="1589650"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Azure Container Service</a:t>
          </a:r>
        </a:p>
      </dsp:txBody>
      <dsp:txXfrm>
        <a:off x="1589650" y="0"/>
        <a:ext cx="738415" cy="952996"/>
      </dsp:txXfrm>
    </dsp:sp>
    <dsp:sp modelId="{1F953C0C-DFA5-4C6B-83A0-ACBD75296A7D}">
      <dsp:nvSpPr>
        <dsp:cNvPr id="0" name=""/>
        <dsp:cNvSpPr/>
      </dsp:nvSpPr>
      <dsp:spPr>
        <a:xfrm>
          <a:off x="2383447"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Service Fabric</a:t>
          </a:r>
        </a:p>
      </dsp:txBody>
      <dsp:txXfrm>
        <a:off x="2383447" y="0"/>
        <a:ext cx="738415" cy="952996"/>
      </dsp:txXfrm>
    </dsp:sp>
    <dsp:sp modelId="{8745C436-B72B-4380-85A2-3799EB53BE32}">
      <dsp:nvSpPr>
        <dsp:cNvPr id="0" name=""/>
        <dsp:cNvSpPr/>
      </dsp:nvSpPr>
      <dsp:spPr>
        <a:xfrm>
          <a:off x="3177244"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Cloud Services</a:t>
          </a:r>
        </a:p>
      </dsp:txBody>
      <dsp:txXfrm>
        <a:off x="3177244" y="0"/>
        <a:ext cx="738415" cy="952996"/>
      </dsp:txXfrm>
    </dsp:sp>
    <dsp:sp modelId="{64A8B82D-DA79-48E6-87F5-69BF25233F6D}">
      <dsp:nvSpPr>
        <dsp:cNvPr id="0" name=""/>
        <dsp:cNvSpPr/>
      </dsp:nvSpPr>
      <dsp:spPr>
        <a:xfrm>
          <a:off x="3971040"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Batch</a:t>
          </a:r>
        </a:p>
      </dsp:txBody>
      <dsp:txXfrm>
        <a:off x="3971040" y="0"/>
        <a:ext cx="738415" cy="952996"/>
      </dsp:txXfrm>
    </dsp:sp>
    <dsp:sp modelId="{CD4671D1-87D7-4E8D-B019-EE7552F468A0}">
      <dsp:nvSpPr>
        <dsp:cNvPr id="0" name=""/>
        <dsp:cNvSpPr/>
      </dsp:nvSpPr>
      <dsp:spPr>
        <a:xfrm>
          <a:off x="4764837"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App Service</a:t>
          </a:r>
        </a:p>
      </dsp:txBody>
      <dsp:txXfrm>
        <a:off x="4764837" y="0"/>
        <a:ext cx="738415" cy="952996"/>
      </dsp:txXfrm>
    </dsp:sp>
    <dsp:sp modelId="{FF659824-D556-4A81-ABEF-EF16B01F56EA}">
      <dsp:nvSpPr>
        <dsp:cNvPr id="0" name=""/>
        <dsp:cNvSpPr/>
      </dsp:nvSpPr>
      <dsp:spPr>
        <a:xfrm>
          <a:off x="5558633"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Azure Container Instances</a:t>
          </a:r>
        </a:p>
      </dsp:txBody>
      <dsp:txXfrm>
        <a:off x="5558633" y="0"/>
        <a:ext cx="738415" cy="952996"/>
      </dsp:txXfrm>
    </dsp:sp>
    <dsp:sp modelId="{9E91217D-00DC-45CB-806F-2C7759A51E62}">
      <dsp:nvSpPr>
        <dsp:cNvPr id="0" name=""/>
        <dsp:cNvSpPr/>
      </dsp:nvSpPr>
      <dsp:spPr>
        <a:xfrm>
          <a:off x="6352430"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Logic Apps</a:t>
          </a:r>
        </a:p>
      </dsp:txBody>
      <dsp:txXfrm>
        <a:off x="6352430" y="0"/>
        <a:ext cx="738415" cy="952996"/>
      </dsp:txXfrm>
    </dsp:sp>
    <dsp:sp modelId="{5AD177F0-BF42-4829-9DE1-29554A64BCF6}">
      <dsp:nvSpPr>
        <dsp:cNvPr id="0" name=""/>
        <dsp:cNvSpPr/>
      </dsp:nvSpPr>
      <dsp:spPr>
        <a:xfrm>
          <a:off x="7146226"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Functions</a:t>
          </a:r>
        </a:p>
      </dsp:txBody>
      <dsp:txXfrm>
        <a:off x="7146226" y="0"/>
        <a:ext cx="738415" cy="95299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5/14/2018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5/14/2018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virtual-machines/windows/acu"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virtual-machines/windows/managed-disks-overview"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virtual-machines-linux/single-v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virtual-machines/windows/faq-for-disks"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s://docs.microsoft.com/en-us/azure/virtual-machines/windows/manage-availability" TargetMode="External"/><Relationship Id="rId4" Type="http://schemas.openxmlformats.org/officeDocument/2006/relationships/hyperlink" Target="https://docs.microsoft.com/en-us/azure/virtual-machines/linux/manage-availability?#use-managed-disks-for-vms-in-an-availability-set"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9E9337-0361-41F3-9C17-1F4FFD1214BA}"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117507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https://docs.microsoft.com/en-us/azure/virtual-machines/windows/sizes-gpu</a:t>
            </a:r>
          </a:p>
          <a:p>
            <a:endParaRPr lang="en-US" dirty="0"/>
          </a:p>
          <a:p>
            <a:r>
              <a:rPr lang="en-US" sz="2400" dirty="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dirty="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D Series – Feature </a:t>
            </a:r>
            <a:r>
              <a:rPr lang="en-US" sz="1867" b="1" dirty="0">
                <a:latin typeface="Segoe UI Light" panose="020B0502040204020203" pitchFamily="34" charset="0"/>
                <a:cs typeface="Segoe UI Light" panose="020B0502040204020203" pitchFamily="34" charset="0"/>
              </a:rPr>
              <a:t>solid state drives</a:t>
            </a:r>
            <a:r>
              <a:rPr lang="en-US" sz="1867" dirty="0">
                <a:latin typeface="Segoe UI Light" panose="020B0502040204020203" pitchFamily="34" charset="0"/>
                <a:cs typeface="Segoe UI Light" panose="020B0502040204020203" pitchFamily="34" charset="0"/>
              </a:rPr>
              <a:t> (SSDs) and </a:t>
            </a:r>
            <a:r>
              <a:rPr lang="en-US" sz="1867" b="1" dirty="0">
                <a:latin typeface="Segoe UI Light" panose="020B0502040204020203" pitchFamily="34" charset="0"/>
                <a:cs typeface="Segoe UI Light" panose="020B0502040204020203" pitchFamily="34" charset="0"/>
              </a:rPr>
              <a:t>faster processors</a:t>
            </a:r>
            <a:r>
              <a:rPr lang="en-US" sz="1867" dirty="0">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dirty="0">
                <a:latin typeface="Segoe UI Light" panose="020B0502040204020203" pitchFamily="34" charset="0"/>
                <a:cs typeface="Segoe UI Light" panose="020B0502040204020203" pitchFamily="34" charset="0"/>
              </a:rPr>
              <a:t>higher memories</a:t>
            </a:r>
            <a:r>
              <a:rPr lang="en-US" sz="1867" dirty="0">
                <a:latin typeface="Segoe UI Light" panose="020B0502040204020203" pitchFamily="34" charset="0"/>
                <a:cs typeface="Segoe UI Light" panose="020B0502040204020203" pitchFamily="34" charset="0"/>
              </a:rPr>
              <a:t>.</a:t>
            </a:r>
          </a:p>
          <a:p>
            <a:r>
              <a:rPr lang="en-US" sz="2400" dirty="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Example size: A2 - 2 CPU, 3.50 GB RAM, 135.00 GB Disk</a:t>
            </a:r>
          </a:p>
          <a:p>
            <a:endParaRPr lang="en-US" dirty="0"/>
          </a:p>
        </p:txBody>
      </p:sp>
      <p:sp>
        <p:nvSpPr>
          <p:cNvPr id="4" name="Header Placeholder 3"/>
          <p:cNvSpPr>
            <a:spLocks noGrp="1"/>
          </p:cNvSpPr>
          <p:nvPr>
            <p:ph type="hdr" sz="quarter" idx="10"/>
          </p:nvPr>
        </p:nvSpPr>
        <p:spPr/>
        <p:txBody>
          <a:bodyPr/>
          <a:lstStyle/>
          <a:p>
            <a:pPr defTabSz="932742">
              <a:defRPr/>
            </a:pPr>
            <a:endParaRPr lang="en-US" sz="1800" kern="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2813" eaLnBrk="0" fontAlgn="base" hangingPunct="0">
              <a:spcBef>
                <a:spcPct val="0"/>
              </a:spcBef>
              <a:spcAft>
                <a:spcPct val="0"/>
              </a:spcAft>
              <a:defRPr/>
            </a:pPr>
            <a:r>
              <a:rPr lang="en-US" altLang="en-US" sz="400" kern="0">
                <a:solidFill>
                  <a:prstClr val="black"/>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EC0EFBC5-EFC8-4C83-8EB1-BF3F69A97706}" type="datetime8">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5/14/2018 11:12 AM</a:t>
            </a:fld>
            <a:endParaRPr lang="en-US" altLang="en-US" sz="1800" kern="0">
              <a:solidFill>
                <a:prstClr val="black"/>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A843FFF4-B3C3-4CAC-852D-FD5D209A36F7}" type="slidenum">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13</a:t>
            </a:fld>
            <a:endParaRPr lang="en-US" altLang="en-US" sz="1800" kern="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553440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B series - https://buildazure.com/2017/09/11/more-affordable-azure-vms-with-burstable-b-series/ </a:t>
            </a:r>
          </a:p>
          <a:p>
            <a:endParaRPr lang="en-US" dirty="0"/>
          </a:p>
          <a:p>
            <a:r>
              <a:rPr lang="en-US" dirty="0"/>
              <a:t>Determine Cores, RAM, ACUs, Disks, NICs, Network Speed, Temporary Storage, SSD support</a:t>
            </a:r>
          </a:p>
          <a:p>
            <a:r>
              <a:rPr lang="en-US" dirty="0"/>
              <a:t>High level categories:</a:t>
            </a:r>
          </a:p>
          <a:p>
            <a:endParaRPr lang="en-US" dirty="0"/>
          </a:p>
          <a:p>
            <a:r>
              <a:rPr lang="en-US" dirty="0" err="1"/>
              <a:t>Acu</a:t>
            </a:r>
            <a:r>
              <a:rPr lang="en-US" dirty="0"/>
              <a:t> helps normalize </a:t>
            </a:r>
            <a:r>
              <a:rPr lang="en-US" dirty="0" err="1"/>
              <a:t>cpu</a:t>
            </a:r>
            <a:r>
              <a:rPr lang="en-US" dirty="0"/>
              <a:t> perf.. </a:t>
            </a:r>
            <a:r>
              <a:rPr lang="en-US" dirty="0" err="1"/>
              <a:t>D&amp;f</a:t>
            </a:r>
            <a:r>
              <a:rPr lang="en-US" dirty="0"/>
              <a:t> have same </a:t>
            </a:r>
            <a:r>
              <a:rPr lang="en-US" dirty="0" err="1"/>
              <a:t>acu</a:t>
            </a:r>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5373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1" dirty="0">
                <a:solidFill>
                  <a:srgbClr val="FF0000"/>
                </a:solidFill>
              </a:rPr>
              <a:t>Not all Azure Cores are created equal</a:t>
            </a:r>
          </a:p>
          <a:p>
            <a:pPr lvl="1"/>
            <a:r>
              <a:rPr lang="en-US" b="1" dirty="0">
                <a:solidFill>
                  <a:srgbClr val="FF0000"/>
                </a:solidFill>
              </a:rPr>
              <a:t>A1 Core !=  F1 Core</a:t>
            </a:r>
          </a:p>
          <a:p>
            <a:r>
              <a:rPr lang="en-US" dirty="0"/>
              <a:t>Compare compute (CPU) performance across SKUs.</a:t>
            </a:r>
          </a:p>
          <a:p>
            <a:r>
              <a:rPr lang="en-US" dirty="0">
                <a:hlinkClick r:id="rId3"/>
              </a:rPr>
              <a:t>https://docs.microsoft.com/en-us/azure/virtual-machines/windows/acu</a:t>
            </a:r>
            <a:endParaRPr lang="en-US" dirty="0"/>
          </a:p>
          <a:p>
            <a:endParaRPr lang="en-US" dirty="0"/>
          </a:p>
          <a:p>
            <a:r>
              <a:rPr lang="en-US" sz="1200" b="0" i="0" kern="1200" dirty="0">
                <a:solidFill>
                  <a:schemeClr val="tx1"/>
                </a:solidFill>
                <a:effectLst/>
                <a:latin typeface="+mn-lt"/>
                <a:ea typeface="+mn-ea"/>
                <a:cs typeface="+mn-cs"/>
              </a:rPr>
              <a:t>Azure Compute Unit (ACU) to provide a way of comparing compute (CPU) performance across Azure SKUs. This will help you easily identify which SKU is most likely to satisfy your performance needs. ACU is currently standardized on a Small (Standard_A1) VM being 100 and all other SKUs then represent approximately how much faster that SKU can run a standard benchmark.</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ACUs marked with a * use Intel® Turbo technology to increase CPU frequency and provide a performance boost. The amount of the boost can vary based on the VM size, workload, and other workloads running on the same host.</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**Hyper-threaded.</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703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0752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Flexibility at multiple levels -</a:t>
            </a:r>
          </a:p>
          <a:p>
            <a:r>
              <a:rPr lang="en-US"/>
              <a:t>Access level – hot storage or cold storage</a:t>
            </a:r>
          </a:p>
          <a:p>
            <a:r>
              <a:rPr lang="en-US"/>
              <a:t>Tier </a:t>
            </a:r>
          </a:p>
          <a:p>
            <a:r>
              <a:rPr lang="en-US"/>
              <a:t>Abstraction level – files, disks</a:t>
            </a:r>
          </a:p>
          <a:p>
            <a:r>
              <a:rPr lang="en-US"/>
              <a:t>Disk level – spindle, SSD, managed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Redundancy level – LRS, ZRS, GRS, RAGRS</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8482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https://docs.microsoft.com/en-us/azure/storage/storage-premium-storage#scalability-and-performance-targets</a:t>
            </a:r>
            <a:endParaRPr lang="en-US" sz="1200" dirty="0"/>
          </a:p>
          <a:p>
            <a:endParaRPr lang="en-US" dirty="0"/>
          </a:p>
          <a:p>
            <a:endParaRPr lang="en-US" dirty="0"/>
          </a:p>
          <a:p>
            <a:r>
              <a:rPr lang="en-US" dirty="0"/>
              <a:t>The temporary disk is labeled as the D: drive by default and it used for storing pagefile.sys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699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Managed disk - https://docs.microsoft.com/en-us/azure/virtual-machines/windows/managed-disks-overview </a:t>
            </a:r>
          </a:p>
          <a:p>
            <a:r>
              <a:rPr lang="en-US" dirty="0"/>
              <a:t>https://docs.microsoft.com/en-us/azure/storage/common/storage-premium-storage</a:t>
            </a:r>
          </a:p>
          <a:p>
            <a:pPr rtl="0">
              <a:buFont typeface="Arial" panose="020B0604020202020204" pitchFamily="34" charset="0"/>
              <a:buChar char="•"/>
            </a:pPr>
            <a:r>
              <a:rPr lang="en-US" b="1" dirty="0"/>
              <a:t>Unmanaged disks</a:t>
            </a:r>
            <a:endParaRPr lang="en-US" dirty="0"/>
          </a:p>
          <a:p>
            <a:pPr rtl="0">
              <a:buFont typeface="Arial" panose="020B0604020202020204" pitchFamily="34" charset="0"/>
              <a:buChar char="•"/>
            </a:pPr>
            <a:r>
              <a:rPr lang="en-US" dirty="0"/>
              <a:t>The original method is to use unmanaged disks. In an unmanaged disk, you manage the storage accounts that you use to store the virtual hard disk (VHD) files that correspond to your VM disks. VHD files are stored as page blobs in Azure storage accounts. </a:t>
            </a:r>
          </a:p>
          <a:p>
            <a:pPr rtl="0">
              <a:buFont typeface="Arial" panose="020B0604020202020204" pitchFamily="34" charset="0"/>
              <a:buChar char="•"/>
            </a:pPr>
            <a:r>
              <a:rPr lang="en-US" b="1" dirty="0"/>
              <a:t>Managed disks</a:t>
            </a:r>
            <a:endParaRPr lang="en-US" dirty="0"/>
          </a:p>
          <a:p>
            <a:pPr rtl="0">
              <a:buFont typeface="Arial" panose="020B0604020202020204" pitchFamily="34" charset="0"/>
              <a:buChar char="•"/>
            </a:pPr>
            <a:r>
              <a:rPr lang="en-US" dirty="0"/>
              <a:t>When you choose </a:t>
            </a:r>
            <a:r>
              <a:rPr lang="en-US" dirty="0">
                <a:hlinkClick r:id="rId3"/>
              </a:rPr>
              <a:t>Azure Managed Disks</a:t>
            </a:r>
            <a:r>
              <a:rPr lang="en-US" dirty="0"/>
              <a:t>, Azure manages the storage accounts that you use for your VM disks. You specify the disk type (Premium or Standard) and the size of the disk that you need. Azure creates and manages the disk for you. You don't have to worry about placing the disks in multiple storage accounts to ensure that you stay within scalability limits for your storage accounts. Azure handles that for you.</a:t>
            </a:r>
          </a:p>
          <a:p>
            <a:endParaRPr lang="en-US" dirty="0"/>
          </a:p>
          <a:p>
            <a:r>
              <a:rPr lang="en-US" dirty="0"/>
              <a:t>Throughput and IOPS are lower for smaller disks</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6236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https://docs.microsoft.com/en-us/azure/architecture/reference-architectures/virtual-machines-linux/single-vm</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956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35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aseline="0" dirty="0"/>
              <a:t>Different folks may have their own definitions for “high availability” and “disaster recovery”. </a:t>
            </a:r>
          </a:p>
          <a:p>
            <a:endParaRPr lang="en-US" baseline="0" dirty="0"/>
          </a:p>
          <a:p>
            <a:r>
              <a:rPr lang="en-US" dirty="0"/>
              <a:t>Let’s </a:t>
            </a:r>
            <a:r>
              <a:rPr lang="en-US" baseline="0" dirty="0"/>
              <a:t>take some time to review what these terms mean specifically in Azure.</a:t>
            </a:r>
          </a:p>
          <a:p>
            <a:endParaRPr lang="en-US" baseline="0" dirty="0"/>
          </a:p>
          <a:p>
            <a:r>
              <a:rPr lang="en-US" baseline="0" dirty="0"/>
              <a:t>ANIMATE!!!</a:t>
            </a:r>
          </a:p>
          <a:p>
            <a:r>
              <a:rPr lang="en-US" baseline="0" dirty="0"/>
              <a:t>ANIMATE!!!</a:t>
            </a:r>
          </a:p>
          <a:p>
            <a:endParaRPr lang="en-US" baseline="0" dirty="0"/>
          </a:p>
          <a:p>
            <a:r>
              <a:rPr lang="en-US" baseline="0" dirty="0"/>
              <a:t>Availability is typically the amount of time a service is available (or “up”) within the context of a single datacenter or region.</a:t>
            </a:r>
          </a:p>
          <a:p>
            <a:endParaRPr lang="en-US" baseline="0" dirty="0"/>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Azure services are backed with an SLA that is quantified by 99 point some number of 9s % availability per month.</a:t>
            </a:r>
          </a:p>
          <a:p>
            <a:endParaRPr lang="en-US" baseline="0" dirty="0"/>
          </a:p>
          <a:p>
            <a:r>
              <a:rPr lang="en-US" baseline="0" dirty="0"/>
              <a:t>In general, when we say a service is “highly available” in Azure, the expectation is that there is little or no downtime.  </a:t>
            </a:r>
          </a:p>
          <a:p>
            <a:r>
              <a:rPr lang="en-US" baseline="0" dirty="0"/>
              <a:t>For that service within the datacenter</a:t>
            </a:r>
          </a:p>
          <a:p>
            <a:endParaRPr lang="en-US" baseline="0" dirty="0"/>
          </a:p>
          <a:p>
            <a:r>
              <a:rPr lang="en-US" baseline="0" dirty="0"/>
              <a:t>ANIMATE!!!</a:t>
            </a:r>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Disaster recovery, we are talking about the ability to recover your application into a secondary datacenter.  </a:t>
            </a:r>
          </a:p>
          <a:p>
            <a:r>
              <a:rPr lang="en-US" baseline="0" dirty="0"/>
              <a:t>In the event of a datacenter outage.</a:t>
            </a:r>
          </a:p>
          <a:p>
            <a:endParaRPr lang="en-US" baseline="0" dirty="0"/>
          </a:p>
          <a:p>
            <a:r>
              <a:rPr lang="en-US" baseline="0" dirty="0"/>
              <a:t>(usually somewhere far away – at least 500 miles)</a:t>
            </a:r>
          </a:p>
          <a:p>
            <a:endParaRPr lang="en-US" baseline="0" dirty="0"/>
          </a:p>
          <a:p>
            <a:r>
              <a:rPr lang="en-US" baseline="0" dirty="0"/>
              <a:t>ANIMATE!!!</a:t>
            </a:r>
          </a:p>
          <a:p>
            <a:endParaRPr lang="en-US" baseline="0" dirty="0"/>
          </a:p>
          <a:p>
            <a:r>
              <a:rPr lang="en-US" baseline="0" dirty="0"/>
              <a:t>When this happens, the amount of acceptable downtime may have a greater range…  from seconds, </a:t>
            </a:r>
          </a:p>
          <a:p>
            <a:r>
              <a:rPr lang="en-US" baseline="0" dirty="0"/>
              <a:t>to minutes, hours, or even a day!</a:t>
            </a:r>
          </a:p>
          <a:p>
            <a:endParaRPr lang="en-US" baseline="0" dirty="0"/>
          </a:p>
          <a:p>
            <a:r>
              <a:rPr lang="en-US" baseline="0" dirty="0"/>
              <a:t>It all depends on what type of Disaster Recovery plan you have in place.  </a:t>
            </a:r>
          </a:p>
          <a:p>
            <a:r>
              <a:rPr lang="en-US" baseline="0" dirty="0"/>
              <a:t>The costs vary widely </a:t>
            </a:r>
          </a:p>
          <a:p>
            <a:r>
              <a:rPr lang="en-US" baseline="0" dirty="0"/>
              <a:t>Ranging from active deployments in 2 datacenters to just having backups in a secondary datacenter that you must recovery from. </a:t>
            </a:r>
          </a:p>
          <a:p>
            <a:endParaRPr lang="en-US" baseline="0" dirty="0"/>
          </a:p>
          <a:p>
            <a:r>
              <a:rPr lang="en-US" baseline="0" dirty="0"/>
              <a:t>ANIMATE!!!!</a:t>
            </a:r>
          </a:p>
          <a:p>
            <a:r>
              <a:rPr lang="en-US" baseline="0" dirty="0"/>
              <a:t>Choosing a disaster recovery plan depends on what the business requirements are for RTO &amp; RPO.</a:t>
            </a:r>
          </a:p>
          <a:p>
            <a:endParaRPr lang="en-US" baseline="0" dirty="0"/>
          </a:p>
          <a:p>
            <a:r>
              <a:rPr lang="en-US" baseline="0" dirty="0"/>
              <a:t>RTO – Acceptable time to recover.</a:t>
            </a:r>
          </a:p>
          <a:p>
            <a:r>
              <a:rPr lang="en-US" baseline="0" dirty="0"/>
              <a:t>RPO – Acceptable amount of data that can be lost</a:t>
            </a:r>
          </a:p>
          <a:p>
            <a:endParaRPr lang="en-US" baseline="0" dirty="0"/>
          </a:p>
          <a:p>
            <a:endParaRPr lang="en-US" baseline="0" dirty="0"/>
          </a:p>
          <a:p>
            <a:r>
              <a:rPr lang="en-US" baseline="0" dirty="0"/>
              <a:t>Okay… so let’s start to apply this to the database…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F0C87-214C-49A6-ACA3-2FC06EC19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8188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9E9337-0361-41F3-9C17-1F4FFD1214BA}"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787567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133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1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2215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8786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To provide redundancy to your application, we recommend that you group two or more virtual machines in an availability set.</a:t>
            </a:r>
            <a:endParaRPr lang="en-US" dirty="0"/>
          </a:p>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a:t>
            </a:r>
            <a:r>
              <a:rPr lang="en-US" dirty="0" err="1"/>
              <a:t>Pleace</a:t>
            </a:r>
            <a:r>
              <a:rPr lang="en-US" dirty="0"/>
              <a:t> resources in separate update domains – it is automatic (</a:t>
            </a:r>
            <a:r>
              <a:rPr lang="en-US" sz="1200" b="0" i="0" kern="1200" dirty="0">
                <a:solidFill>
                  <a:schemeClr val="tx1"/>
                </a:solidFill>
                <a:effectLst/>
                <a:latin typeface="+mn-lt"/>
                <a:ea typeface="+mn-ea"/>
                <a:cs typeface="+mn-cs"/>
              </a:rPr>
              <a:t>indicate groups of virtual machines and underlying physical hardware that can be rebooted at the same time. )</a:t>
            </a:r>
            <a:endParaRPr lang="en-US" dirty="0"/>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a:p>
            <a:pPr rtl="0"/>
            <a:r>
              <a:rPr lang="en-US" b="1" dirty="0"/>
              <a:t>Fault domains</a:t>
            </a:r>
          </a:p>
          <a:p>
            <a:pPr rtl="0"/>
            <a:r>
              <a:rPr lang="en-US" dirty="0"/>
              <a:t>A fault domain is a logical group of underlying hardware that share a common power source and network switch, similar to a rack within an on-premises datacenter. As you create VMs within an availability set, the Azure platform automatically distributes your VMs across these fault domains. This approach limits the impact of potential physical hardware failures, network outages, or power interruptions.+ </a:t>
            </a:r>
          </a:p>
          <a:p>
            <a:pPr rtl="0"/>
            <a:r>
              <a:rPr lang="en-US" b="1" dirty="0"/>
              <a:t>Update domains</a:t>
            </a:r>
          </a:p>
          <a:p>
            <a:pPr rtl="0"/>
            <a:r>
              <a:rPr lang="en-US" dirty="0"/>
              <a:t>An update domain is a logical group of underlying hardware that can undergo maintenance or be rebooted at the same time. As you create VMs within an availability set, the Azure platform automatically distributes your VMs across these update domains. This approach ensures that at least one instance of your application always remains running as the Azure platform undergoes periodic maintenance. The order of update domains being rebooted may not proceed sequentially during planned maintenance, but only one update domain is rebooted at a time.+ </a:t>
            </a:r>
          </a:p>
          <a:p>
            <a:pPr rtl="0"/>
            <a:r>
              <a:rPr lang="en-US" b="1" dirty="0"/>
              <a:t>Managed Disk fault domains</a:t>
            </a:r>
          </a:p>
          <a:p>
            <a:pPr rtl="0"/>
            <a:r>
              <a:rPr lang="en-US" dirty="0"/>
              <a:t>For VMs using </a:t>
            </a:r>
            <a:r>
              <a:rPr lang="en-US" dirty="0">
                <a:hlinkClick r:id="rId3"/>
              </a:rPr>
              <a:t>Azure Managed Disks</a:t>
            </a:r>
            <a:r>
              <a:rPr lang="en-US" dirty="0"/>
              <a:t>, VMs are aligned with managed disk fault domains when using a managed availability set. This alignment ensures that all the managed disks attached to a VM are within the same managed disk fault domain. Only VMs with managed disks can be created in a managed availability set. The number of managed disk fault domains varies by region - either two or three managed disk fault domains per region. You can read more about these managed disk fault domains for </a:t>
            </a:r>
            <a:r>
              <a:rPr lang="en-US" dirty="0">
                <a:hlinkClick r:id="rId4"/>
              </a:rPr>
              <a:t>Linux VMs</a:t>
            </a:r>
            <a:r>
              <a:rPr lang="en-US" dirty="0"/>
              <a:t> or </a:t>
            </a:r>
            <a:r>
              <a:rPr lang="en-US" dirty="0">
                <a:hlinkClick r:id="rId4"/>
              </a:rPr>
              <a:t>Windows VMs</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r>
              <a:rPr lang="en-US" sz="1200" dirty="0">
                <a:hlinkClick r:id="rId5"/>
              </a:rPr>
              <a:t>https://docs.microsoft.com/en-us/azure/virtual-machines/windows/manage-availability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0109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Place resources in separate update domains – it is automatic</a:t>
            </a:r>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868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94150" y="685800"/>
            <a:ext cx="2384425" cy="1789113"/>
          </a:xfrm>
        </p:spPr>
      </p:sp>
      <p:sp>
        <p:nvSpPr>
          <p:cNvPr id="3" name="Notes Placeholder 2"/>
          <p:cNvSpPr>
            <a:spLocks noGrp="1"/>
          </p:cNvSpPr>
          <p:nvPr>
            <p:ph type="body" idx="1"/>
          </p:nvPr>
        </p:nvSpPr>
        <p:spPr/>
        <p:txBody>
          <a:bodyPr/>
          <a:lstStyle/>
          <a:p>
            <a:pPr marL="0" marR="0" indent="0" algn="l" defTabSz="713295" rtl="0" eaLnBrk="1" fontAlgn="auto" latinLnBrk="0" hangingPunct="1">
              <a:lnSpc>
                <a:spcPct val="90000"/>
              </a:lnSpc>
              <a:spcBef>
                <a:spcPts val="0"/>
              </a:spcBef>
              <a:spcAft>
                <a:spcPts val="260"/>
              </a:spcAft>
              <a:buClrTx/>
              <a:buSzTx/>
              <a:buFontTx/>
              <a:buNone/>
              <a:tabLst/>
              <a:defRPr/>
            </a:pPr>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041526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44938" y="685800"/>
            <a:ext cx="2335212" cy="1751013"/>
          </a:xfrm>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122364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5/14/2018 10:46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31</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4168824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4E7DB0-0DD3-4EE3-9DF8-94AC5CA393B7}" type="datetime8">
              <a:rPr lang="en-US" smtClean="0">
                <a:solidFill>
                  <a:prstClr val="black"/>
                </a:solidFill>
              </a:rPr>
              <a:pPr/>
              <a:t>5/14/2018 10:46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334312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6</a:t>
            </a:fld>
            <a:endParaRPr lang="de-DE">
              <a:solidFill>
                <a:prstClr val="black"/>
              </a:solidFill>
            </a:endParaRPr>
          </a:p>
        </p:txBody>
      </p:sp>
    </p:spTree>
    <p:extLst>
      <p:ext uri="{BB962C8B-B14F-4D97-AF65-F5344CB8AC3E}">
        <p14:creationId xmlns:p14="http://schemas.microsoft.com/office/powerpoint/2010/main" val="691393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rgbClr val="505050"/>
                    </a:gs>
                    <a:gs pos="100000">
                      <a:srgbClr val="505050"/>
                    </a:gs>
                  </a:gsLst>
                  <a:lin ang="5400000" scaled="0"/>
                </a:gradFill>
              </a:rPr>
              <a:t>Metrics emitted by Azure Diagnostic Extension</a:t>
            </a:r>
          </a:p>
          <a:p>
            <a:pPr>
              <a:defRPr/>
            </a:pPr>
            <a:r>
              <a:rPr lang="en-US" dirty="0">
                <a:gradFill>
                  <a:gsLst>
                    <a:gs pos="1250">
                      <a:srgbClr val="505050"/>
                    </a:gs>
                    <a:gs pos="100000">
                      <a:srgbClr val="505050"/>
                    </a:gs>
                  </a:gsLst>
                  <a:lin ang="5400000" scaled="0"/>
                </a:gradFill>
              </a:rPr>
              <a:t>Triggers can be basic performance metrics, and also schedule based, queue length based.</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5/14/2018 10:46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33</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3290597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baseline="0" dirty="0"/>
              <a:t>There are many different ways to deploy software to VM scale sets. I won’t go into any great detail here, but just to give you a flavor</a:t>
            </a:r>
            <a:r>
              <a:rPr lang="is-IS" baseline="0" dirty="0"/>
              <a:t>…</a:t>
            </a:r>
          </a:p>
          <a:p>
            <a:pPr marL="171450" indent="-171450">
              <a:buFontTx/>
              <a:buChar char="-"/>
            </a:pPr>
            <a:r>
              <a:rPr lang="is-IS" baseline="0" dirty="0"/>
              <a:t>If you’re simply looking to deploy an existing application off-the-shelf, you can use the Azure marketplace</a:t>
            </a:r>
          </a:p>
          <a:p>
            <a:pPr marL="171450" indent="-171450">
              <a:buFontTx/>
              <a:buChar char="-"/>
            </a:pPr>
            <a:r>
              <a:rPr lang="is-IS" baseline="0" dirty="0"/>
              <a:t>Alternatively, you can use what we call a VM extension, which is a task triggered inside the VM after the base image has booted, where you can run arbitrary scripts.</a:t>
            </a:r>
          </a:p>
          <a:p>
            <a:pPr marL="171450" indent="-171450">
              <a:buFontTx/>
              <a:buChar char="-"/>
            </a:pPr>
            <a:r>
              <a:rPr lang="is-IS" baseline="0" dirty="0"/>
              <a:t>You can also deploy a custom VM image that you’ve created with a tool like Packer</a:t>
            </a: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5/14/2018 10:46 AM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34</a:t>
            </a:fld>
            <a:endParaRPr lang="en-US" altLang="en-US">
              <a:solidFill>
                <a:prstClr val="black"/>
              </a:solidFill>
            </a:endParaRPr>
          </a:p>
        </p:txBody>
      </p:sp>
    </p:spTree>
    <p:extLst>
      <p:ext uri="{BB962C8B-B14F-4D97-AF65-F5344CB8AC3E}">
        <p14:creationId xmlns:p14="http://schemas.microsoft.com/office/powerpoint/2010/main" val="33483456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5/14/2018 10:46 AM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35</a:t>
            </a:fld>
            <a:endParaRPr lang="en-US" altLang="en-US">
              <a:solidFill>
                <a:prstClr val="black"/>
              </a:solidFill>
            </a:endParaRPr>
          </a:p>
        </p:txBody>
      </p:sp>
    </p:spTree>
    <p:extLst>
      <p:ext uri="{BB962C8B-B14F-4D97-AF65-F5344CB8AC3E}">
        <p14:creationId xmlns:p14="http://schemas.microsoft.com/office/powerpoint/2010/main" val="703085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36</a:t>
            </a:fld>
            <a:endParaRPr lang="en-US" dirty="0"/>
          </a:p>
        </p:txBody>
      </p:sp>
    </p:spTree>
    <p:extLst>
      <p:ext uri="{BB962C8B-B14F-4D97-AF65-F5344CB8AC3E}">
        <p14:creationId xmlns:p14="http://schemas.microsoft.com/office/powerpoint/2010/main" val="9002749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4738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44809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7465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08437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47958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0775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Demo: Resource Explorer </a:t>
            </a:r>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90EC29EE-A8AD-4CE0-9C0B-116E0D4D7533}" type="datetime8">
              <a:rPr lang="en-US" smtClean="0">
                <a:solidFill>
                  <a:prstClr val="black"/>
                </a:solidFill>
                <a:latin typeface="Segoe UI" pitchFamily="34" charset="0"/>
              </a:rPr>
              <a:pPr defTabSz="932742">
                <a:defRPr/>
              </a:pPr>
              <a:t>5/14/2018 10:46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3126357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What</a:t>
            </a:r>
            <a:r>
              <a:rPr lang="en-US" baseline="0"/>
              <a:t> benefits do you get from containers?</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44868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From</a:t>
            </a:r>
            <a:r>
              <a:rPr lang="en-US" baseline="0"/>
              <a:t> the diagram, you saw there’s less baggage.</a:t>
            </a:r>
          </a:p>
          <a:p>
            <a:r>
              <a:rPr lang="en-US" baseline="0"/>
              <a:t>	- not spinning up new kernel for each app</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84851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Guaranteed to run consistently, no matter</a:t>
            </a:r>
            <a:r>
              <a:rPr lang="en-US" baseline="0"/>
              <a:t> where you </a:t>
            </a:r>
            <a:r>
              <a:rPr lang="en-US" baseline="0" err="1"/>
              <a:t>depoy</a:t>
            </a:r>
            <a:endParaRPr lang="en-US" baseline="0"/>
          </a:p>
          <a:p>
            <a:r>
              <a:rPr lang="en-US"/>
              <a:t>Complete</a:t>
            </a:r>
            <a:r>
              <a:rPr lang="en-US" baseline="0"/>
              <a:t> Isolation</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77557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Write</a:t>
            </a:r>
            <a:r>
              <a:rPr lang="en-US" baseline="0"/>
              <a:t> Once, run anywhere</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6842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16491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27834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16882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8474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3248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 monolithic app contains domain-specific functionality and is normally divided by functional layers, such as web, business, and data.</a:t>
            </a:r>
          </a:p>
          <a:p>
            <a:r>
              <a:rPr lang="en-US" dirty="0"/>
              <a:t>You scale a monolithic app by cloning it on multiple servers/virtual machines/containers.</a:t>
            </a:r>
          </a:p>
          <a:p>
            <a:r>
              <a:rPr lang="en-US" dirty="0"/>
              <a:t>A microservice application separates functionality into separate smaller services.</a:t>
            </a:r>
          </a:p>
          <a:p>
            <a:r>
              <a:rPr lang="en-US" dirty="0"/>
              <a:t>The microservices approach scales out by deploying each service independently, creating instances of these services across servers/virtual machines/containers.</a:t>
            </a:r>
          </a:p>
          <a:p>
            <a:endParaRPr lang="en-US" b="1" dirty="0"/>
          </a:p>
          <a:p>
            <a:endParaRPr lang="en-US" b="1" dirty="0"/>
          </a:p>
          <a:p>
            <a:r>
              <a:rPr lang="en-US" b="1" dirty="0"/>
              <a:t>What is a microservice?</a:t>
            </a:r>
          </a:p>
          <a:p>
            <a:r>
              <a:rPr lang="en-US" dirty="0"/>
              <a:t>There are different definitions of microservices. If you search the Internet, you'll find many useful resources that provide their own viewpoints and definitions. However, most of the following characteristics of microservices are widely agreed upon:+ </a:t>
            </a:r>
          </a:p>
          <a:p>
            <a:r>
              <a:rPr lang="en-US" dirty="0"/>
              <a:t>Encapsulate a customer or business scenario. What is the problem you are solving?</a:t>
            </a:r>
          </a:p>
          <a:p>
            <a:r>
              <a:rPr lang="en-US" dirty="0"/>
              <a:t>Developed by a small engineering team.</a:t>
            </a:r>
          </a:p>
          <a:p>
            <a:r>
              <a:rPr lang="en-US" dirty="0"/>
              <a:t>Written in any programming language and use any framework.</a:t>
            </a:r>
          </a:p>
          <a:p>
            <a:r>
              <a:rPr lang="en-US" dirty="0"/>
              <a:t>Consist of code and (optionally) state, both of which are independently versioned, deployed, and scaled.</a:t>
            </a:r>
          </a:p>
          <a:p>
            <a:r>
              <a:rPr lang="en-US" dirty="0"/>
              <a:t>Interact with other microservices over well-defined interfaces and protocols.</a:t>
            </a:r>
          </a:p>
          <a:p>
            <a:r>
              <a:rPr lang="en-US" dirty="0"/>
              <a:t>Have unique names (URLs) used to resolve their location.</a:t>
            </a:r>
          </a:p>
          <a:p>
            <a:r>
              <a:rPr lang="en-US" dirty="0"/>
              <a:t>Remain consistent and available in the presence of failures.</a:t>
            </a:r>
          </a:p>
          <a:p>
            <a:r>
              <a:rPr lang="en-US" dirty="0"/>
              <a:t>+ </a:t>
            </a:r>
          </a:p>
          <a:p>
            <a:r>
              <a:rPr lang="en-US" dirty="0"/>
              <a:t>You can summarize these characteristics into:+ </a:t>
            </a:r>
          </a:p>
          <a:p>
            <a:r>
              <a:rPr lang="en-US" b="1" i="1" dirty="0"/>
              <a:t>Microservice applications are composed of small, independently versioned, and scalable customer-focused services that communicate with each other over standard protocols with well-defined interfaces.</a:t>
            </a:r>
            <a:r>
              <a:rPr lang="en-US" dirty="0"/>
              <a:t>+ </a:t>
            </a:r>
          </a:p>
          <a:p>
            <a:r>
              <a:rPr lang="en-US" dirty="0"/>
              <a:t>We covered the first two points in the preceding section, and now we expand on and clarify the others.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6933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8</a:t>
            </a:fld>
            <a:endParaRPr lang="en-US" dirty="0"/>
          </a:p>
        </p:txBody>
      </p:sp>
    </p:spTree>
    <p:extLst>
      <p:ext uri="{BB962C8B-B14F-4D97-AF65-F5344CB8AC3E}">
        <p14:creationId xmlns:p14="http://schemas.microsoft.com/office/powerpoint/2010/main" val="1228266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53</a:t>
            </a:fld>
            <a:endParaRPr lang="en-US" dirty="0"/>
          </a:p>
        </p:txBody>
      </p:sp>
    </p:spTree>
    <p:extLst>
      <p:ext uri="{BB962C8B-B14F-4D97-AF65-F5344CB8AC3E}">
        <p14:creationId xmlns:p14="http://schemas.microsoft.com/office/powerpoint/2010/main" val="21858698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5/14/2018 10:46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54</a:t>
            </a:fld>
            <a:endParaRPr lang="en-US" altLang="en-US" sz="1800" kern="0">
              <a:solidFill>
                <a:sysClr val="windowText" lastClr="000000"/>
              </a:solidFill>
            </a:endParaRPr>
          </a:p>
        </p:txBody>
      </p:sp>
    </p:spTree>
    <p:extLst>
      <p:ext uri="{BB962C8B-B14F-4D97-AF65-F5344CB8AC3E}">
        <p14:creationId xmlns:p14="http://schemas.microsoft.com/office/powerpoint/2010/main" val="24493613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5/14/2018 10:46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55</a:t>
            </a:fld>
            <a:endParaRPr lang="en-US" altLang="en-US" sz="1800" kern="0">
              <a:solidFill>
                <a:sysClr val="windowText" lastClr="000000"/>
              </a:solidFill>
            </a:endParaRPr>
          </a:p>
        </p:txBody>
      </p:sp>
    </p:spTree>
    <p:extLst>
      <p:ext uri="{BB962C8B-B14F-4D97-AF65-F5344CB8AC3E}">
        <p14:creationId xmlns:p14="http://schemas.microsoft.com/office/powerpoint/2010/main" val="19340031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8761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Service Fabric enables you to build and manage scalable and reliable applications composed of microservices running at very high density on a shared pool of machines (commonly referred to as a Service Fabric cluster).</a:t>
            </a:r>
          </a:p>
          <a:p>
            <a:endParaRPr lang="en-US"/>
          </a:p>
          <a:p>
            <a:r>
              <a:rPr lang="en-US"/>
              <a:t>Powers a huge set of Microsoft Services: </a:t>
            </a:r>
            <a:r>
              <a:rPr lang="pt-PT" err="1"/>
              <a:t>Azure</a:t>
            </a:r>
            <a:r>
              <a:rPr lang="pt-PT"/>
              <a:t> SQL </a:t>
            </a:r>
            <a:r>
              <a:rPr lang="pt-PT" err="1"/>
              <a:t>Database</a:t>
            </a:r>
            <a:r>
              <a:rPr lang="pt-PT"/>
              <a:t>, </a:t>
            </a:r>
            <a:r>
              <a:rPr lang="pt-PT" err="1"/>
              <a:t>Azure</a:t>
            </a:r>
            <a:r>
              <a:rPr lang="pt-PT"/>
              <a:t> </a:t>
            </a:r>
            <a:r>
              <a:rPr lang="pt-PT" err="1"/>
              <a:t>DocumentDB</a:t>
            </a:r>
            <a:r>
              <a:rPr lang="pt-PT"/>
              <a:t>, Cortana, </a:t>
            </a:r>
            <a:r>
              <a:rPr lang="pt-PT" err="1"/>
              <a:t>Power</a:t>
            </a:r>
            <a:r>
              <a:rPr lang="pt-PT"/>
              <a:t> BI, Microsoft </a:t>
            </a:r>
            <a:r>
              <a:rPr lang="pt-PT" err="1"/>
              <a:t>Intune</a:t>
            </a:r>
            <a:r>
              <a:rPr lang="pt-PT"/>
              <a:t>, </a:t>
            </a:r>
            <a:r>
              <a:rPr lang="pt-PT" err="1"/>
              <a:t>Azure</a:t>
            </a:r>
            <a:r>
              <a:rPr lang="pt-PT"/>
              <a:t> </a:t>
            </a:r>
            <a:r>
              <a:rPr lang="pt-PT" err="1"/>
              <a:t>Event</a:t>
            </a:r>
            <a:r>
              <a:rPr lang="pt-PT"/>
              <a:t> </a:t>
            </a:r>
            <a:r>
              <a:rPr lang="pt-PT" err="1"/>
              <a:t>Hubs</a:t>
            </a:r>
            <a:r>
              <a:rPr lang="pt-PT"/>
              <a:t>, Skype for Business </a:t>
            </a:r>
            <a:r>
              <a:rPr lang="pt-PT" err="1"/>
              <a:t>and</a:t>
            </a:r>
            <a:r>
              <a:rPr lang="pt-PT"/>
              <a:t> </a:t>
            </a:r>
            <a:r>
              <a:rPr lang="pt-PT" err="1"/>
              <a:t>others</a:t>
            </a:r>
            <a:endParaRPr lang="pt-PT"/>
          </a:p>
          <a:p>
            <a:endParaRPr lang="en-US"/>
          </a:p>
          <a:p>
            <a:r>
              <a:rPr lang="en-US"/>
              <a:t>It provides a sophisticated runtime for building distributed, scalable stateless and </a:t>
            </a:r>
            <a:r>
              <a:rPr lang="en-US" err="1"/>
              <a:t>stateful</a:t>
            </a:r>
            <a:r>
              <a:rPr lang="en-US"/>
              <a:t> microservices. </a:t>
            </a:r>
          </a:p>
          <a:p>
            <a:endParaRPr lang="en-US"/>
          </a:p>
          <a:p>
            <a:r>
              <a:rPr lang="en-US"/>
              <a:t>Also provides comprehensive application management capabilities for provisioning, deploying, monitoring, upgrading/patching, and deleting deployed applications.</a:t>
            </a:r>
          </a:p>
          <a:p>
            <a:endParaRPr lang="en-US"/>
          </a:p>
          <a:p>
            <a:r>
              <a:rPr lang="en-US"/>
              <a:t>Service Fabric is tailored to creating “born in the cloud” services that can start small, as needed, and grow to massive scale with hundreds or thousands of machines, creating Service Fabric clusters across availability sets in a region or across regions.</a:t>
            </a:r>
            <a:endParaRPr lang="pt-PT"/>
          </a:p>
          <a:p>
            <a:pPr marL="171450" indent="-171450">
              <a:buFontTx/>
              <a:buChar char="-"/>
            </a:pP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5865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Demo Azure getting started templates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5/14/2018 10:46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063399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2511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1577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Really the basic building block of</a:t>
            </a:r>
            <a:r>
              <a:rPr lang="en-US" baseline="0" dirty="0"/>
              <a:t> all other compute services</a:t>
            </a:r>
          </a:p>
          <a:p>
            <a:pPr marL="171450" indent="-171450">
              <a:buFontTx/>
              <a:buChar char="-"/>
            </a:pPr>
            <a:r>
              <a:rPr lang="en-US" baseline="0" dirty="0"/>
              <a:t>Valuable for cases where you’re simply lifting-and-shifting an existing workload to the cloud and want to maintain the existing topology.</a:t>
            </a:r>
          </a:p>
          <a:p>
            <a:pPr marL="171450" indent="-171450">
              <a:buFontTx/>
              <a:buChar char="-"/>
            </a:pPr>
            <a:r>
              <a:rPr lang="en-US" dirty="0"/>
              <a:t>Huge</a:t>
            </a:r>
            <a:r>
              <a:rPr lang="en-US" baseline="0" dirty="0"/>
              <a:t> variety of OS images available, including all the popular Linux distros</a:t>
            </a:r>
          </a:p>
          <a:p>
            <a:pPr marL="171450" indent="-171450">
              <a:buFontTx/>
              <a:buChar char="-"/>
            </a:pPr>
            <a:r>
              <a:rPr lang="en-US" baseline="0" dirty="0"/>
              <a:t>Support for many popular configuration tools, including Chef and Puppet.</a:t>
            </a:r>
          </a:p>
          <a:p>
            <a:pPr marL="171450" indent="-171450">
              <a:buFontTx/>
              <a:buChar char="-"/>
            </a:pPr>
            <a:r>
              <a:rPr lang="en-US" baseline="0" dirty="0"/>
              <a:t>Available in many different sizes to fit your workload, including the recently announced N-series which offer </a:t>
            </a:r>
            <a:r>
              <a:rPr lang="en-US" baseline="0" dirty="0" err="1"/>
              <a:t>Nvidia</a:t>
            </a:r>
            <a:r>
              <a:rPr lang="en-US" baseline="0" dirty="0"/>
              <a:t> GPUs for graphically intense workloads.</a:t>
            </a:r>
          </a:p>
          <a:p>
            <a:pPr marL="171450" indent="-171450">
              <a:buFontTx/>
              <a:buChar char="-"/>
            </a:pPr>
            <a:r>
              <a:rPr lang="en-US" baseline="0" dirty="0"/>
              <a:t>And of course, since VMs make up the basic building blocks in our Compute story, many people have built interesting things out of them, which are available in the marketplace</a:t>
            </a:r>
            <a:r>
              <a:rPr lang="is-IS" baseline="0" dirty="0"/>
              <a:t>…</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5/14/2018 10:46 AM</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121075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595282"/>
            <a:ext cx="5290768"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8" y="2756542"/>
            <a:ext cx="3241675"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39"/>
            <a:ext cx="8714421" cy="494653"/>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6" y="1689742"/>
            <a:ext cx="8595190"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Open browser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3740499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481329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LAB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76654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01930" y="1189179"/>
            <a:ext cx="8740142" cy="1446550"/>
          </a:xfrm>
        </p:spPr>
        <p:txBody>
          <a:bodyPr>
            <a:spAutoFit/>
          </a:bodyPr>
          <a:lstStyle>
            <a:lvl1pPr marL="174625" indent="-174625">
              <a:buFont typeface="Arial" panose="020B0604020202020204" pitchFamily="34" charset="0"/>
              <a:buChar char="•"/>
              <a:defRPr sz="2000">
                <a:solidFill>
                  <a:srgbClr val="0070C0"/>
                </a:solidFill>
              </a:defRPr>
            </a:lvl1pPr>
            <a:lvl2pPr>
              <a:defRPr sz="1600"/>
            </a:lvl2pPr>
            <a:lvl3pPr>
              <a:defRPr sz="1400"/>
            </a:lvl3pPr>
            <a:lvl4pPr>
              <a:defRPr sz="1200"/>
            </a:lvl4pPr>
            <a:lvl5pPr>
              <a:defRPr sz="1200"/>
            </a:lvl5pPr>
          </a:lstStyle>
          <a:p>
            <a:pPr lvl="0"/>
            <a:r>
              <a:rPr lang="en-US" dirty="0"/>
              <a:t>Edit Content First Line Color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lvl1pPr>
          </a:lstStyle>
          <a:p>
            <a:r>
              <a:rPr lang="en-US" dirty="0"/>
              <a:t>Click to edit Content First Line Color title style</a:t>
            </a:r>
          </a:p>
        </p:txBody>
      </p:sp>
      <p:sp>
        <p:nvSpPr>
          <p:cNvPr id="5" name="Text Placeholder 4">
            <a:extLst>
              <a:ext uri="{FF2B5EF4-FFF2-40B4-BE49-F238E27FC236}">
                <a16:creationId xmlns:a16="http://schemas.microsoft.com/office/drawing/2014/main" id="{86CFC401-E43F-4484-ADE7-7D068F298193}"/>
              </a:ext>
            </a:extLst>
          </p:cNvPr>
          <p:cNvSpPr>
            <a:spLocks noGrp="1"/>
          </p:cNvSpPr>
          <p:nvPr>
            <p:ph type="body" sz="quarter" idx="11"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47594261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31509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01931" y="1197324"/>
            <a:ext cx="8740141" cy="5109815"/>
          </a:xfrm>
        </p:spPr>
        <p:txBody>
          <a:bodyPr/>
          <a:lstStyle>
            <a:lvl1pPr marL="0" indent="0">
              <a:buNone/>
              <a:defRPr sz="182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19111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322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4492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5795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7D77AAB3-E8F7-4573-AEAC-2F07A923DF10}"/>
              </a:ext>
            </a:extLst>
          </p:cNvPr>
          <p:cNvSpPr>
            <a:spLocks noGrp="1"/>
          </p:cNvSpPr>
          <p:nvPr>
            <p:ph type="body" sz="quarter" idx="11"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208822970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2409685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97317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822577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1018564"/>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1018564"/>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140238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2" y="0"/>
            <a:ext cx="8563708"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086704"/>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1726466"/>
            <a:ext cx="4041775"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183687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39"/>
            <a:ext cx="8714421" cy="494653"/>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8071295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708755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0"/>
            <a:ext cx="32017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1003716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705899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E49B3-ABBB-4FFC-85F3-7CD720ED3C9D}"/>
              </a:ext>
            </a:extLst>
          </p:cNvPr>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5DB314DC-C75F-4619-A0D1-BF2F0E25D0AB}"/>
              </a:ext>
            </a:extLst>
          </p:cNvPr>
          <p:cNvSpPr>
            <a:spLocks noGrp="1"/>
          </p:cNvSpPr>
          <p:nvPr>
            <p:ph type="body" sz="quarter" idx="10"/>
          </p:nvPr>
        </p:nvSpPr>
        <p:spPr>
          <a:xfrm>
            <a:off x="201930" y="1189177"/>
            <a:ext cx="8741309" cy="196977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36727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66621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8" y="1002321"/>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57462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493794"/>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olid">
    <p:bg bwMode="auto">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05E55-498C-4995-A911-E5A445AB70ED}"/>
              </a:ext>
            </a:extLst>
          </p:cNvPr>
          <p:cNvSpPr/>
          <p:nvPr userDrawn="1"/>
        </p:nvSpPr>
        <p:spPr bwMode="auto">
          <a:xfrm>
            <a:off x="1" y="1"/>
            <a:ext cx="9143999" cy="1011115"/>
          </a:xfrm>
          <a:prstGeom prst="rect">
            <a:avLst/>
          </a:prstGeom>
          <a:solidFill>
            <a:srgbClr val="8DACD0"/>
          </a:solidFill>
          <a:ln w="9525" cap="flat" cmpd="sng" algn="ctr">
            <a:noFill/>
            <a:prstDash val="solid"/>
            <a:round/>
            <a:headEnd type="none" w="med" len="med"/>
            <a:tailEnd type="none" w="med" len="med"/>
          </a:ln>
          <a:effectLst/>
        </p:spPr>
        <p:txBody>
          <a:bodyPr rot="0" spcFirstLastPara="0" vertOverflow="overflow" horzOverflow="overflow" vert="horz" wrap="square" lIns="137160" tIns="34290" rIns="137160" bIns="34290" numCol="1" spcCol="0" rtlCol="0" fromWordArt="0" anchor="ctr" anchorCtr="0" forceAA="0" compatLnSpc="1">
            <a:prstTxWarp prst="textNoShape">
              <a:avLst/>
            </a:prstTxWarp>
            <a:noAutofit/>
          </a:bodyPr>
          <a:lstStyle/>
          <a:p>
            <a:pPr marL="0" marR="0" indent="0" algn="ctr" defTabSz="685800" rtl="0" eaLnBrk="0" fontAlgn="base" latinLnBrk="0" hangingPunct="0">
              <a:lnSpc>
                <a:spcPct val="100000"/>
              </a:lnSpc>
              <a:spcBef>
                <a:spcPct val="0"/>
              </a:spcBef>
              <a:spcAft>
                <a:spcPct val="0"/>
              </a:spcAft>
              <a:buClrTx/>
              <a:buSzTx/>
              <a:buFontTx/>
              <a:buNone/>
              <a:tabLst/>
            </a:pPr>
            <a:endParaRPr kumimoji="0" lang="en-US" sz="1350" b="1" i="0" u="none" strike="noStrike" cap="none" normalizeH="0" baseline="0">
              <a:ln>
                <a:noFill/>
              </a:ln>
              <a:solidFill>
                <a:schemeClr val="tx1"/>
              </a:solidFill>
              <a:effectLst/>
              <a:latin typeface="Verdana" pitchFamily="34" charset="0"/>
            </a:endParaRPr>
          </a:p>
        </p:txBody>
      </p:sp>
      <p:sp>
        <p:nvSpPr>
          <p:cNvPr id="5" name="Text Placeholder 4"/>
          <p:cNvSpPr>
            <a:spLocks noGrp="1"/>
          </p:cNvSpPr>
          <p:nvPr>
            <p:ph type="body" sz="quarter" idx="12"/>
          </p:nvPr>
        </p:nvSpPr>
        <p:spPr>
          <a:xfrm>
            <a:off x="203326" y="2617669"/>
            <a:ext cx="8528661" cy="2889997"/>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p:nvPr>
        </p:nvSpPr>
        <p:spPr>
          <a:xfrm>
            <a:off x="203328" y="893136"/>
            <a:ext cx="8528660" cy="1552353"/>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1690675"/>
      </p:ext>
    </p:extLst>
  </p:cSld>
  <p:clrMapOvr>
    <a:masterClrMapping/>
  </p:clrMapOvr>
  <p:transition spd="slow">
    <p:push/>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olid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35" y="4309989"/>
            <a:ext cx="9141665" cy="2551127"/>
          </a:xfrm>
          <a:prstGeom prst="rect">
            <a:avLst/>
          </a:prstGeom>
          <a:solidFill>
            <a:srgbClr val="4DA0E2"/>
          </a:solidFill>
          <a:ln>
            <a:noFill/>
          </a:ln>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7"/>
          <p:cNvSpPr>
            <a:spLocks noChangeArrowheads="1"/>
          </p:cNvSpPr>
          <p:nvPr userDrawn="1"/>
        </p:nvSpPr>
        <p:spPr bwMode="auto">
          <a:xfrm>
            <a:off x="1" y="5729528"/>
            <a:ext cx="9141666" cy="1131586"/>
          </a:xfrm>
          <a:prstGeom prst="rect">
            <a:avLst/>
          </a:prstGeom>
          <a:solidFill>
            <a:srgbClr val="00188F"/>
          </a:solidFill>
          <a:ln>
            <a:noFill/>
          </a:ln>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p:cNvSpPr>
            <a:spLocks noChangeArrowheads="1"/>
          </p:cNvSpPr>
          <p:nvPr userDrawn="1"/>
        </p:nvSpPr>
        <p:spPr bwMode="auto">
          <a:xfrm>
            <a:off x="2335" y="3343393"/>
            <a:ext cx="9139333"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p:cNvSpPr/>
          <p:nvPr userDrawn="1"/>
        </p:nvSpPr>
        <p:spPr bwMode="white">
          <a:xfrm>
            <a:off x="0" y="-312"/>
            <a:ext cx="9143533"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Text Placeholder 4"/>
          <p:cNvSpPr>
            <a:spLocks noGrp="1"/>
          </p:cNvSpPr>
          <p:nvPr>
            <p:ph type="body" sz="quarter" idx="12"/>
          </p:nvPr>
        </p:nvSpPr>
        <p:spPr>
          <a:xfrm>
            <a:off x="203327" y="3176063"/>
            <a:ext cx="8574912"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hasCustomPrompt="1"/>
          </p:nvPr>
        </p:nvSpPr>
        <p:spPr>
          <a:xfrm>
            <a:off x="203326" y="1060212"/>
            <a:ext cx="8574913"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4552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nodePh="1">
                                  <p:stCondLst>
                                    <p:cond delay="800"/>
                                  </p:stCondLst>
                                  <p:endCondLst>
                                    <p:cond evt="begin" delay="0">
                                      <p:tn val="20"/>
                                    </p:cond>
                                  </p:end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nodePh="1">
                                  <p:stCondLst>
                                    <p:cond delay="800"/>
                                  </p:stCondLst>
                                  <p:endCondLst>
                                    <p:cond evt="begin" delay="0">
                                      <p:tn val="23"/>
                                    </p:cond>
                                  </p:end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nodePh="1">
                                  <p:stCondLst>
                                    <p:cond delay="100"/>
                                  </p:stCondLst>
                                  <p:endCondLst>
                                    <p:cond evt="begin" delay="0">
                                      <p:tn val="25"/>
                                    </p:cond>
                                  </p:end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P spid="12" grpId="5" animBg="1"/>
      <p:bldP spid="12" grpId="6" animBg="1"/>
      <p:bldP spid="12" grpId="7" animBg="1"/>
      <p:bldP spid="10" grpId="0" animBg="1"/>
      <p:bldP spid="10" grpId="1" animBg="1"/>
      <p:bldP spid="10" grpId="2" animBg="1"/>
      <p:bldP spid="10" grpId="3" animBg="1"/>
      <p:bldP spid="10" grpId="4" animBg="1"/>
      <p:bldP spid="10" grpId="5" animBg="1"/>
      <p:bldP spid="10" grpId="6" animBg="1"/>
      <p:bldP spid="10" grpId="7" animBg="1"/>
      <p:bldP spid="11" grpId="0" animBg="1"/>
      <p:bldP spid="11" grpId="1" animBg="1"/>
      <p:bldP spid="11" grpId="2" animBg="1"/>
      <p:bldP spid="11" grpId="3" animBg="1"/>
      <p:bldP spid="11" grpId="4" animBg="1"/>
      <p:bldP spid="11" grpId="5" animBg="1"/>
      <p:bldP spid="11" grpId="6" animBg="1"/>
      <p:bldP spid="11" grpId="7" animBg="1"/>
      <p:bldP spid="13" grpId="0" animBg="1"/>
      <p:bldP spid="13" grpId="1" animBg="1"/>
      <p:bldP spid="13" grpId="2" animBg="1"/>
      <p:bldP spid="13" grpId="3" animBg="1"/>
      <p:bldP spid="13" grpId="4" animBg="1"/>
      <p:bldP spid="13" grpId="5" animBg="1"/>
      <p:bldP spid="13" grpId="6" animBg="1"/>
      <p:bldP spid="13" grpId="7"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595282"/>
            <a:ext cx="5290768"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8" y="2756542"/>
            <a:ext cx="3241675"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208643" y="6512893"/>
            <a:ext cx="2842055" cy="307777"/>
          </a:xfrm>
          <a:prstGeom prst="rect">
            <a:avLst/>
          </a:prstGeom>
          <a:noFill/>
        </p:spPr>
        <p:txBody>
          <a:bodyPr wrap="square" rtlCol="0">
            <a:spAutoFit/>
          </a:bodyPr>
          <a:lstStyle/>
          <a:p>
            <a:r>
              <a:rPr lang="en-US" sz="1400" dirty="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6" y="1689742"/>
            <a:ext cx="8595190"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372218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677" y="-3"/>
            <a:ext cx="8920195" cy="896817"/>
          </a:xfrm>
        </p:spPr>
        <p:txBody>
          <a:bodyPr/>
          <a:lstStyle>
            <a:lvl1pPr>
              <a:defRPr/>
            </a:lvl1pPr>
          </a:lstStyle>
          <a:p>
            <a:r>
              <a:rPr lang="en-US" dirty="0"/>
              <a:t>Click to edit CONTENT title style</a:t>
            </a:r>
          </a:p>
        </p:txBody>
      </p:sp>
      <p:sp>
        <p:nvSpPr>
          <p:cNvPr id="3" name="Content Placeholder 2"/>
          <p:cNvSpPr>
            <a:spLocks noGrp="1"/>
          </p:cNvSpPr>
          <p:nvPr>
            <p:ph idx="1" hasCustomPrompt="1"/>
          </p:nvPr>
        </p:nvSpPr>
        <p:spPr/>
        <p:txBody>
          <a:bodyPr/>
          <a:lstStyle>
            <a:lvl1pPr>
              <a:defRPr/>
            </a:lvl1pPr>
          </a:lstStyle>
          <a:p>
            <a:pPr lvl="0"/>
            <a:r>
              <a:rPr lang="en-US" dirty="0"/>
              <a:t>Edit Content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146F062-CB39-4EE2-BF38-33F62C9E5028}"/>
              </a:ext>
            </a:extLst>
          </p:cNvPr>
          <p:cNvSpPr>
            <a:spLocks noGrp="1"/>
          </p:cNvSpPr>
          <p:nvPr>
            <p:ph type="body" sz="quarter" idx="13"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0007468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6208643" y="6512893"/>
            <a:ext cx="2842055"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34142929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5" y="868681"/>
            <a:ext cx="8574837"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048204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6"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7" y="2057400"/>
            <a:ext cx="8574837"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4" y="-3"/>
            <a:ext cx="8862646"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7" y="2061882"/>
            <a:ext cx="8574837"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8282356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TEXT title style</a:t>
            </a:r>
          </a:p>
        </p:txBody>
      </p:sp>
      <p:sp>
        <p:nvSpPr>
          <p:cNvPr id="3" name="Text Placeholder 2"/>
          <p:cNvSpPr>
            <a:spLocks noGrp="1"/>
          </p:cNvSpPr>
          <p:nvPr>
            <p:ph type="body" idx="1" hasCustomPrompt="1"/>
          </p:nvPr>
        </p:nvSpPr>
        <p:spPr/>
        <p:txBody>
          <a:bodyPr/>
          <a:lstStyle>
            <a:lvl1pPr>
              <a:defRPr/>
            </a:lvl1pPr>
          </a:lstStyle>
          <a:p>
            <a:pPr lvl="0"/>
            <a:r>
              <a:rPr lang="en-US" dirty="0"/>
              <a:t>Edit TEXT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960294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93306" y="1055077"/>
            <a:ext cx="8929396"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1816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1018564"/>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1018564"/>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2" y="0"/>
            <a:ext cx="8563708"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086704"/>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1726466"/>
            <a:ext cx="4041775"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0"/>
            <a:ext cx="32017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TITLE ONLY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5114472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8" y="1002321"/>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5/14/2018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1395907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14.05.2018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9597956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01696" y="286381"/>
            <a:ext cx="8740142"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2123701700"/>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2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01696" y="286381"/>
            <a:ext cx="8740142"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2966880877"/>
      </p:ext>
    </p:extLst>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3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01696" y="286381"/>
            <a:ext cx="8740142"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1885657842"/>
      </p:ext>
    </p:extLst>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7"/>
            <a:ext cx="8741309" cy="196977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127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683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757131"/>
          </a:xfrm>
        </p:spPr>
        <p:txBody>
          <a:bodyPr/>
          <a:lstStyle>
            <a:lvl1pPr>
              <a:defRPr sz="4125"/>
            </a:lvl1pPr>
          </a:lstStyle>
          <a:p>
            <a:r>
              <a:rPr lang="en-US"/>
              <a:t>Click to edit Master title style</a:t>
            </a:r>
          </a:p>
        </p:txBody>
      </p:sp>
      <p:sp>
        <p:nvSpPr>
          <p:cNvPr id="5" name="Text Placeholder 4"/>
          <p:cNvSpPr>
            <a:spLocks noGrp="1"/>
          </p:cNvSpPr>
          <p:nvPr>
            <p:ph type="body" sz="quarter" idx="10"/>
          </p:nvPr>
        </p:nvSpPr>
        <p:spPr>
          <a:xfrm>
            <a:off x="389437" y="1447800"/>
            <a:ext cx="8363938" cy="946413"/>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49" indent="-30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0" indent="-2595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53" indent="-25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0494305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2538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59131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no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320767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4"/>
            <a:ext cx="2133600" cy="365125"/>
          </a:xfrm>
          <a:prstGeom prst="rect">
            <a:avLst/>
          </a:prstGeom>
        </p:spPr>
        <p:txBody>
          <a:bodyPr/>
          <a:lstStyle/>
          <a:p>
            <a:fld id="{FD5DACB9-5D84-4CE7-9B4B-05AD977395C1}" type="datetimeFigureOut">
              <a:rPr lang="en-US" smtClean="0">
                <a:solidFill>
                  <a:prstClr val="black">
                    <a:tint val="75000"/>
                  </a:prstClr>
                </a:solidFill>
              </a:rPr>
              <a:pPr/>
              <a:t>5/14/2018</a:t>
            </a:fld>
            <a:endParaRPr lang="en-US">
              <a:solidFill>
                <a:prstClr val="black">
                  <a:tint val="75000"/>
                </a:prstClr>
              </a:solidFill>
            </a:endParaRPr>
          </a:p>
        </p:txBody>
      </p:sp>
      <p:sp>
        <p:nvSpPr>
          <p:cNvPr id="4" name="Footer Placeholder 3"/>
          <p:cNvSpPr>
            <a:spLocks noGrp="1"/>
          </p:cNvSpPr>
          <p:nvPr>
            <p:ph type="ftr" sz="quarter" idx="11"/>
          </p:nvPr>
        </p:nvSpPr>
        <p:spPr>
          <a:xfrm>
            <a:off x="3124201" y="6356354"/>
            <a:ext cx="28956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6553201" y="6356354"/>
            <a:ext cx="21336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381001" y="457200"/>
            <a:ext cx="8382000" cy="5562600"/>
          </a:xfrm>
        </p:spPr>
        <p:txBody>
          <a:bodyPr anchor="ctr" anchorCtr="0">
            <a:normAutofit/>
          </a:bodyPr>
          <a:lstStyle>
            <a:lvl1pPr algn="ctr">
              <a:buNone/>
              <a:defRPr sz="4425"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3674630642"/>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01930" y="1189179"/>
            <a:ext cx="8740142" cy="1446550"/>
          </a:xfrm>
        </p:spPr>
        <p:txBody>
          <a:bodyPr>
            <a:spAutoFit/>
          </a:bodyPr>
          <a:lstStyle>
            <a:lvl1pPr marL="174625" indent="-174625">
              <a:buFont typeface="Arial" panose="020B0604020202020204" pitchFamily="34" charset="0"/>
              <a:buChar char="•"/>
              <a:defRPr sz="2000">
                <a:solidFill>
                  <a:srgbClr val="0070C0"/>
                </a:solidFill>
              </a:defRPr>
            </a:lvl1pPr>
            <a:lvl2pPr>
              <a:defRPr sz="1600"/>
            </a:lvl2pPr>
            <a:lvl3pPr>
              <a:defRPr sz="1400"/>
            </a:lvl3pPr>
            <a:lvl4pPr>
              <a:defRPr sz="1200"/>
            </a:lvl4pPr>
            <a:lvl5pPr>
              <a:defRPr sz="1200"/>
            </a:lvl5pPr>
          </a:lstStyle>
          <a:p>
            <a:pPr lvl="0"/>
            <a:r>
              <a:rPr lang="en-US" dirty="0"/>
              <a:t>Edit Content First Line Color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lvl1pPr>
          </a:lstStyle>
          <a:p>
            <a:r>
              <a:rPr lang="en-US" dirty="0"/>
              <a:t>Click to edit Content First Line Color title style</a:t>
            </a:r>
          </a:p>
        </p:txBody>
      </p:sp>
      <p:sp>
        <p:nvSpPr>
          <p:cNvPr id="5" name="Text Placeholder 4">
            <a:extLst>
              <a:ext uri="{FF2B5EF4-FFF2-40B4-BE49-F238E27FC236}">
                <a16:creationId xmlns:a16="http://schemas.microsoft.com/office/drawing/2014/main" id="{86CFC401-E43F-4484-ADE7-7D068F298193}"/>
              </a:ext>
            </a:extLst>
          </p:cNvPr>
          <p:cNvSpPr>
            <a:spLocks noGrp="1"/>
          </p:cNvSpPr>
          <p:nvPr>
            <p:ph type="body" sz="quarter" idx="11"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2428820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187622"/>
            <a:ext cx="5378549" cy="1793104"/>
          </a:xfrm>
          <a:noFill/>
        </p:spPr>
        <p:txBody>
          <a:bodyPr lIns="146304" tIns="91440" rIns="146304" bIns="91440" anchor="b" anchorCtr="0"/>
          <a:lstStyle>
            <a:lvl1pPr>
              <a:defRPr sz="3971" spc="-74"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01976" y="2980726"/>
            <a:ext cx="4033912" cy="715931"/>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01930" y="3696656"/>
            <a:ext cx="4033912" cy="388376"/>
          </a:xfrm>
        </p:spPr>
        <p:txBody>
          <a:bodyPr/>
          <a:lstStyle>
            <a:lvl1pPr marL="0" indent="0">
              <a:buNone/>
              <a:defRPr lang="en-US" sz="147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341875" y="470067"/>
            <a:ext cx="1067477" cy="304828"/>
          </a:xfrm>
          <a:prstGeom prst="rect">
            <a:avLst/>
          </a:prstGeom>
        </p:spPr>
      </p:pic>
      <p:grpSp>
        <p:nvGrpSpPr>
          <p:cNvPr id="676" name="Group 675"/>
          <p:cNvGrpSpPr>
            <a:grpSpLocks noChangeAspect="1"/>
          </p:cNvGrpSpPr>
          <p:nvPr/>
        </p:nvGrpSpPr>
        <p:grpSpPr bwMode="gray">
          <a:xfrm>
            <a:off x="5580526" y="2676792"/>
            <a:ext cx="3563474" cy="4181209"/>
            <a:chOff x="7670801" y="3252788"/>
            <a:chExt cx="4017963" cy="3535362"/>
          </a:xfrm>
        </p:grpSpPr>
        <p:sp>
          <p:nvSpPr>
            <p:cNvPr id="67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7"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160157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187622"/>
            <a:ext cx="5378549" cy="1793104"/>
          </a:xfrm>
          <a:noFill/>
        </p:spPr>
        <p:txBody>
          <a:bodyPr lIns="146304" tIns="91440" rIns="146304" bIns="91440" anchor="b" anchorCtr="0"/>
          <a:lstStyle>
            <a:lvl1pPr>
              <a:defRPr sz="3971" spc="-74"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01976" y="2980726"/>
            <a:ext cx="4033912" cy="715931"/>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01930" y="3696656"/>
            <a:ext cx="4033912" cy="388376"/>
          </a:xfrm>
        </p:spPr>
        <p:txBody>
          <a:bodyPr/>
          <a:lstStyle>
            <a:lvl1pPr marL="0" indent="0">
              <a:buNone/>
              <a:defRPr lang="en-US" sz="147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341875" y="470067"/>
            <a:ext cx="1067477" cy="304828"/>
          </a:xfrm>
          <a:prstGeom prst="rect">
            <a:avLst/>
          </a:prstGeom>
        </p:spPr>
      </p:pic>
      <p:grpSp>
        <p:nvGrpSpPr>
          <p:cNvPr id="230" name="Group 229"/>
          <p:cNvGrpSpPr>
            <a:grpSpLocks noChangeAspect="1"/>
          </p:cNvGrpSpPr>
          <p:nvPr/>
        </p:nvGrpSpPr>
        <p:grpSpPr bwMode="gray">
          <a:xfrm>
            <a:off x="5580526" y="2676792"/>
            <a:ext cx="3563474" cy="4181209"/>
            <a:chOff x="7670801" y="3252788"/>
            <a:chExt cx="4017963" cy="3535362"/>
          </a:xfrm>
        </p:grpSpPr>
        <p:sp>
          <p:nvSpPr>
            <p:cNvPr id="231"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6"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7"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8"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9"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0"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1"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2"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3"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4"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5"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6"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7"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8"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9"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0"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1"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2"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3"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4"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5"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6"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7"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8"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9"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0"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1"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2"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3"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4"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5"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6"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7"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8"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9"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0"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1"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2"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3"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4"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5"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6"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7"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8"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9"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0"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1"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2"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3"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4"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5"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6"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7"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8"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402808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2084187"/>
            <a:ext cx="537854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3878574"/>
            <a:ext cx="4706231"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336159" y="470067"/>
            <a:ext cx="1090693" cy="304828"/>
          </a:xfrm>
          <a:prstGeom prst="rect">
            <a:avLst/>
          </a:prstGeom>
        </p:spPr>
      </p:pic>
      <p:grpSp>
        <p:nvGrpSpPr>
          <p:cNvPr id="393" name="Group 392"/>
          <p:cNvGrpSpPr>
            <a:grpSpLocks noChangeAspect="1"/>
          </p:cNvGrpSpPr>
          <p:nvPr/>
        </p:nvGrpSpPr>
        <p:grpSpPr bwMode="gray">
          <a:xfrm>
            <a:off x="5580526" y="2676792"/>
            <a:ext cx="3563474" cy="4181209"/>
            <a:chOff x="7670801" y="3252788"/>
            <a:chExt cx="4017963" cy="3535362"/>
          </a:xfrm>
        </p:grpSpPr>
        <p:sp>
          <p:nvSpPr>
            <p:cNvPr id="39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4256945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2084187"/>
            <a:ext cx="537854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3878574"/>
            <a:ext cx="4706231"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336159" y="470067"/>
            <a:ext cx="1090693" cy="304828"/>
          </a:xfrm>
          <a:prstGeom prst="rect">
            <a:avLst/>
          </a:prstGeom>
        </p:spPr>
      </p:pic>
      <p:grpSp>
        <p:nvGrpSpPr>
          <p:cNvPr id="616" name="Group 615"/>
          <p:cNvGrpSpPr>
            <a:grpSpLocks noChangeAspect="1"/>
          </p:cNvGrpSpPr>
          <p:nvPr/>
        </p:nvGrpSpPr>
        <p:grpSpPr bwMode="gray">
          <a:xfrm>
            <a:off x="5580526" y="2676792"/>
            <a:ext cx="3563474" cy="4181209"/>
            <a:chOff x="7670801" y="3252788"/>
            <a:chExt cx="4017963" cy="3535362"/>
          </a:xfrm>
        </p:grpSpPr>
        <p:sp>
          <p:nvSpPr>
            <p:cNvPr id="61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73224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01976" y="2077815"/>
            <a:ext cx="3630521" cy="1799462"/>
          </a:xfrm>
          <a:noFill/>
        </p:spPr>
        <p:txBody>
          <a:bodyPr lIns="146304" tIns="91440" rIns="146304" bIns="91440" anchor="t" anchorCtr="0"/>
          <a:lstStyle>
            <a:lvl1pPr>
              <a:defRPr sz="3529" spc="-74"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61" y="3877278"/>
            <a:ext cx="3630521" cy="717249"/>
          </a:xfrm>
        </p:spPr>
        <p:txBody>
          <a:bodyPr lIns="164592" tIns="109728" rIns="164592" bIns="109728">
            <a:noAutofit/>
          </a:bodyPr>
          <a:lstStyle>
            <a:lvl1pPr marL="0" indent="0">
              <a:spcBef>
                <a:spcPts val="0"/>
              </a:spcBef>
              <a:buNone/>
              <a:defRPr lang="en-US" sz="2353"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685775"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4001230" y="0"/>
            <a:ext cx="514277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340510" y="470067"/>
            <a:ext cx="1067477" cy="304828"/>
          </a:xfrm>
          <a:prstGeom prst="rect">
            <a:avLst/>
          </a:prstGeom>
        </p:spPr>
      </p:pic>
      <p:grpSp>
        <p:nvGrpSpPr>
          <p:cNvPr id="229" name="Group 228"/>
          <p:cNvGrpSpPr>
            <a:grpSpLocks noChangeAspect="1"/>
          </p:cNvGrpSpPr>
          <p:nvPr/>
        </p:nvGrpSpPr>
        <p:grpSpPr bwMode="gray">
          <a:xfrm>
            <a:off x="5580526" y="2676792"/>
            <a:ext cx="3563474"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0"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1"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2"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3"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4"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5"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6"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7"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8"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9"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0"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1"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2"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3"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4"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5"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6"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7"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8"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9"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0"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1"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2"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3"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4"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5"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6"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7"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8"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9"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0"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1"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3"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126258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01976" y="2077815"/>
            <a:ext cx="3630521" cy="1799462"/>
          </a:xfrm>
          <a:noFill/>
        </p:spPr>
        <p:txBody>
          <a:bodyPr lIns="146304" tIns="91440" rIns="146304" bIns="91440" anchor="t" anchorCtr="0"/>
          <a:lstStyle>
            <a:lvl1pPr>
              <a:defRPr sz="3529" spc="-74"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61" y="3877278"/>
            <a:ext cx="3630521" cy="717249"/>
          </a:xfrm>
        </p:spPr>
        <p:txBody>
          <a:bodyPr lIns="164592" tIns="109728" rIns="164592" bIns="109728">
            <a:noAutofit/>
          </a:bodyPr>
          <a:lstStyle>
            <a:lvl1pPr marL="0" indent="0">
              <a:spcBef>
                <a:spcPts val="0"/>
              </a:spcBef>
              <a:buNone/>
              <a:defRPr lang="en-US" sz="2353"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685775"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4001230" y="0"/>
            <a:ext cx="514277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340510" y="470067"/>
            <a:ext cx="1067477" cy="304828"/>
          </a:xfrm>
          <a:prstGeom prst="rect">
            <a:avLst/>
          </a:prstGeom>
        </p:spPr>
      </p:pic>
      <p:grpSp>
        <p:nvGrpSpPr>
          <p:cNvPr id="575" name="Group 574"/>
          <p:cNvGrpSpPr>
            <a:grpSpLocks noChangeAspect="1"/>
          </p:cNvGrpSpPr>
          <p:nvPr/>
        </p:nvGrpSpPr>
        <p:grpSpPr bwMode="gray">
          <a:xfrm>
            <a:off x="5580526" y="2676792"/>
            <a:ext cx="3563474" cy="4181209"/>
            <a:chOff x="7670801" y="3252788"/>
            <a:chExt cx="4017963" cy="3535362"/>
          </a:xfrm>
        </p:grpSpPr>
        <p:sp>
          <p:nvSpPr>
            <p:cNvPr id="57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6"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416664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1189177"/>
            <a:ext cx="8741309" cy="174644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570698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01977" y="1187645"/>
            <a:ext cx="874130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27635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5" y="868681"/>
            <a:ext cx="8574837"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9311290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7644"/>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15" indent="0">
              <a:buFont typeface="Wingdings" panose="05000000000000000000" pitchFamily="2" charset="2"/>
              <a:buNone/>
              <a:defRPr sz="1765" b="0"/>
            </a:lvl2pPr>
            <a:lvl3pPr marL="331476" indent="0">
              <a:buFont typeface="Wingdings" panose="05000000000000000000" pitchFamily="2" charset="2"/>
              <a:buNone/>
              <a:tabLst/>
              <a:defRPr sz="1618" b="0"/>
            </a:lvl3pPr>
            <a:lvl4pPr marL="479706" indent="0">
              <a:buFont typeface="Wingdings" panose="05000000000000000000" pitchFamily="2" charset="2"/>
              <a:buNone/>
              <a:defRPr sz="1618" b="0"/>
            </a:lvl4pPr>
            <a:lvl5pPr marL="627938"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15"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476"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06"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7938"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163" marR="0" lvl="0" indent="-378163" algn="l" defTabSz="685775" rtl="0" eaLnBrk="1" fontAlgn="auto" latinLnBrk="0" hangingPunct="1">
              <a:lnSpc>
                <a:spcPct val="90000"/>
              </a:lnSpc>
              <a:spcBef>
                <a:spcPts val="900"/>
              </a:spcBef>
              <a:spcAft>
                <a:spcPts val="0"/>
              </a:spcAft>
              <a:buClr>
                <a:schemeClr val="tx1"/>
              </a:buClr>
              <a:buSzPct val="90000"/>
              <a:tabLst/>
            </a:pPr>
            <a:r>
              <a:rPr lang="en-US"/>
              <a:t>Edit Master text styles</a:t>
            </a:r>
          </a:p>
          <a:p>
            <a:pPr marL="378163" marR="0" lvl="1" indent="-378163" algn="l" defTabSz="685775" rtl="0" eaLnBrk="1" fontAlgn="auto" latinLnBrk="0" hangingPunct="1">
              <a:lnSpc>
                <a:spcPct val="90000"/>
              </a:lnSpc>
              <a:spcBef>
                <a:spcPts val="900"/>
              </a:spcBef>
              <a:spcAft>
                <a:spcPts val="0"/>
              </a:spcAft>
              <a:buClr>
                <a:schemeClr val="tx1"/>
              </a:buClr>
              <a:buSzPct val="90000"/>
              <a:tabLst/>
            </a:pPr>
            <a:r>
              <a:rPr lang="en-US"/>
              <a:t>Second level</a:t>
            </a:r>
          </a:p>
          <a:p>
            <a:pPr marL="378163" marR="0" lvl="2" indent="-378163" algn="l" defTabSz="685775" rtl="0" eaLnBrk="1" fontAlgn="auto" latinLnBrk="0" hangingPunct="1">
              <a:lnSpc>
                <a:spcPct val="90000"/>
              </a:lnSpc>
              <a:spcBef>
                <a:spcPts val="900"/>
              </a:spcBef>
              <a:spcAft>
                <a:spcPts val="0"/>
              </a:spcAft>
              <a:buClr>
                <a:schemeClr val="tx1"/>
              </a:buClr>
              <a:buSzPct val="90000"/>
              <a:tabLst/>
            </a:pPr>
            <a:r>
              <a:rPr lang="en-US"/>
              <a:t>Third level</a:t>
            </a:r>
          </a:p>
          <a:p>
            <a:pPr marL="378163" marR="0" lvl="3" indent="-378163" algn="l" defTabSz="685775" rtl="0" eaLnBrk="1" fontAlgn="auto" latinLnBrk="0" hangingPunct="1">
              <a:lnSpc>
                <a:spcPct val="90000"/>
              </a:lnSpc>
              <a:spcBef>
                <a:spcPts val="900"/>
              </a:spcBef>
              <a:spcAft>
                <a:spcPts val="0"/>
              </a:spcAft>
              <a:buClr>
                <a:schemeClr val="tx1"/>
              </a:buClr>
              <a:buSzPct val="90000"/>
              <a:tabLst/>
            </a:pPr>
            <a:r>
              <a:rPr lang="en-US"/>
              <a:t>Fourth level</a:t>
            </a:r>
          </a:p>
          <a:p>
            <a:pPr marL="378163" marR="0" lvl="4" indent="-378163" algn="l" defTabSz="685775" rtl="0" eaLnBrk="1" fontAlgn="auto" latinLnBrk="0" hangingPunct="1">
              <a:lnSpc>
                <a:spcPct val="90000"/>
              </a:lnSpc>
              <a:spcBef>
                <a:spcPts val="9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0762796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7644"/>
            <a:ext cx="4033911" cy="1610697"/>
          </a:xfrm>
        </p:spPr>
        <p:txBody>
          <a:bodyPr wrap="square">
            <a:spAutoFit/>
          </a:bodyPr>
          <a:lstStyle>
            <a:lvl1pPr marL="170407" indent="-170407">
              <a:spcBef>
                <a:spcPts val="900"/>
              </a:spcBef>
              <a:buClr>
                <a:schemeClr val="tx1"/>
              </a:buClr>
              <a:buFont typeface="Wingdings" panose="05000000000000000000" pitchFamily="2" charset="2"/>
              <a:buChar char=""/>
              <a:defRPr sz="2206" b="0">
                <a:latin typeface="+mn-lt"/>
              </a:defRPr>
            </a:lvl1pPr>
            <a:lvl2pPr marL="313969" indent="-126054">
              <a:buFont typeface="Wingdings" panose="05000000000000000000" pitchFamily="2" charset="2"/>
              <a:buChar char=""/>
              <a:defRPr sz="1765" b="0"/>
            </a:lvl2pPr>
            <a:lvl3pPr marL="470370" indent="-138893">
              <a:buFont typeface="Wingdings" panose="05000000000000000000" pitchFamily="2" charset="2"/>
              <a:buChar char=""/>
              <a:tabLst/>
              <a:defRPr sz="1618" b="0"/>
            </a:lvl3pPr>
            <a:lvl4pPr marL="609263" indent="-129557">
              <a:buFont typeface="Wingdings" panose="05000000000000000000" pitchFamily="2" charset="2"/>
              <a:buChar char=""/>
              <a:defRPr sz="1618" b="0"/>
            </a:lvl4pPr>
            <a:lvl5pPr marL="752825" indent="-124888">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211258" indent="-211258">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24" indent="-252109">
              <a:defRPr lang="en-US" sz="1765" b="0" kern="1200" spc="0" baseline="0" dirty="0">
                <a:gradFill>
                  <a:gsLst>
                    <a:gs pos="1250">
                      <a:schemeClr val="tx1"/>
                    </a:gs>
                    <a:gs pos="100000">
                      <a:schemeClr val="tx1"/>
                    </a:gs>
                  </a:gsLst>
                  <a:lin ang="5400000" scaled="0"/>
                </a:gradFill>
                <a:latin typeface="+mn-lt"/>
                <a:ea typeface="+mn-ea"/>
                <a:cs typeface="+mn-cs"/>
              </a:defRPr>
            </a:lvl2pPr>
            <a:lvl3pPr marL="583585" indent="-252109">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15" indent="-252109">
              <a:defRPr lang="en-US" sz="1618" b="0" kern="1200" spc="0" baseline="0" dirty="0">
                <a:gradFill>
                  <a:gsLst>
                    <a:gs pos="1250">
                      <a:schemeClr val="tx1"/>
                    </a:gs>
                    <a:gs pos="100000">
                      <a:schemeClr val="tx1"/>
                    </a:gs>
                  </a:gsLst>
                  <a:lin ang="5400000" scaled="0"/>
                </a:gradFill>
                <a:latin typeface="+mn-lt"/>
                <a:ea typeface="+mn-ea"/>
                <a:cs typeface="+mn-cs"/>
              </a:defRPr>
            </a:lvl4pPr>
            <a:lvl5pPr marL="880046" indent="-252109">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07" marR="0" lvl="0"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07" marR="0" lvl="1"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07" marR="0" lvl="2"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07" marR="0" lvl="3"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07" marR="0" lvl="4"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35837130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517545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87"/>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0" y="3877277"/>
            <a:ext cx="7395506"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16527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87"/>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80899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8766652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p:nvGrpSpPr>
        <p:grpSpPr bwMode="gray">
          <a:xfrm>
            <a:off x="6527237" y="3787616"/>
            <a:ext cx="2616762"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311446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p:nvGrpSpPr>
        <p:grpSpPr bwMode="gray">
          <a:xfrm>
            <a:off x="6527237" y="3787616"/>
            <a:ext cx="2616763"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7794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847879"/>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4000762" y="0"/>
            <a:ext cx="5143238"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6033916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9984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6"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7" y="2057400"/>
            <a:ext cx="8574837"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711337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6250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1197322"/>
            <a:ext cx="8740142"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8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1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599563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30" y="6099190"/>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336159" y="470067"/>
            <a:ext cx="1090693" cy="304828"/>
          </a:xfrm>
          <a:prstGeom prst="rect">
            <a:avLst/>
          </a:prstGeom>
        </p:spPr>
      </p:pic>
    </p:spTree>
    <p:extLst>
      <p:ext uri="{BB962C8B-B14F-4D97-AF65-F5344CB8AC3E}">
        <p14:creationId xmlns:p14="http://schemas.microsoft.com/office/powerpoint/2010/main" val="3413887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4605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8DA1-15F6-4685-A16A-7A036BCA5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BF78-1CC9-466E-871A-917DEDF707EA}"/>
              </a:ext>
            </a:extLst>
          </p:cNvPr>
          <p:cNvSpPr>
            <a:spLocks noGrp="1"/>
          </p:cNvSpPr>
          <p:nvPr>
            <p:ph sz="half" idx="1"/>
          </p:nvPr>
        </p:nvSpPr>
        <p:spPr>
          <a:xfrm>
            <a:off x="628650" y="1825625"/>
            <a:ext cx="3886200"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DA40D2-3F14-48E1-A121-820861DDAE60}"/>
              </a:ext>
            </a:extLst>
          </p:cNvPr>
          <p:cNvSpPr>
            <a:spLocks noGrp="1"/>
          </p:cNvSpPr>
          <p:nvPr>
            <p:ph sz="half" idx="2"/>
          </p:nvPr>
        </p:nvSpPr>
        <p:spPr>
          <a:xfrm>
            <a:off x="4629150" y="1825625"/>
            <a:ext cx="3886200"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4DE02-4661-4D54-99A5-564AA979E200}"/>
              </a:ext>
            </a:extLst>
          </p:cNvPr>
          <p:cNvSpPr>
            <a:spLocks noGrp="1"/>
          </p:cNvSpPr>
          <p:nvPr>
            <p:ph type="dt" sz="half" idx="10"/>
          </p:nvPr>
        </p:nvSpPr>
        <p:spPr/>
        <p:txBody>
          <a:bodyPr/>
          <a:lstStyle/>
          <a:p>
            <a:fld id="{F8100082-4701-46E9-9D8D-E959BA581C26}" type="datetimeFigureOut">
              <a:rPr lang="en-US" smtClean="0"/>
              <a:t>5/14/2018</a:t>
            </a:fld>
            <a:endParaRPr lang="en-US"/>
          </a:p>
        </p:txBody>
      </p:sp>
      <p:sp>
        <p:nvSpPr>
          <p:cNvPr id="6" name="Footer Placeholder 5">
            <a:extLst>
              <a:ext uri="{FF2B5EF4-FFF2-40B4-BE49-F238E27FC236}">
                <a16:creationId xmlns:a16="http://schemas.microsoft.com/office/drawing/2014/main" id="{45403502-6C63-4DFC-9109-CBD98150A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158F-AF93-4A4D-BA9E-7691595540DC}"/>
              </a:ext>
            </a:extLst>
          </p:cNvPr>
          <p:cNvSpPr>
            <a:spLocks noGrp="1"/>
          </p:cNvSpPr>
          <p:nvPr>
            <p:ph type="sldNum" sz="quarter" idx="12"/>
          </p:nvPr>
        </p:nvSpPr>
        <p:spPr/>
        <p:txBody>
          <a:bodyPr/>
          <a:lstStyle/>
          <a:p>
            <a:fld id="{F46CFF7C-B075-44CB-8339-688B8B1BA1C4}" type="slidenum">
              <a:rPr lang="en-US" smtClean="0"/>
              <a:t>‹#›</a:t>
            </a:fld>
            <a:endParaRPr lang="en-US"/>
          </a:p>
        </p:txBody>
      </p:sp>
    </p:spTree>
    <p:extLst>
      <p:ext uri="{BB962C8B-B14F-4D97-AF65-F5344CB8AC3E}">
        <p14:creationId xmlns:p14="http://schemas.microsoft.com/office/powerpoint/2010/main" val="32696255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730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4" y="-3"/>
            <a:ext cx="8862646"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7" y="2061882"/>
            <a:ext cx="8574837"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733941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34" Type="http://schemas.openxmlformats.org/officeDocument/2006/relationships/theme" Target="../theme/theme2.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image" Target="../media/image3.emf"/><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theme" Target="../theme/theme3.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4050584859"/>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709" r:id="rId1"/>
    <p:sldLayoutId id="2147483661" r:id="rId2"/>
    <p:sldLayoutId id="2147483672" r:id="rId3"/>
    <p:sldLayoutId id="2147483666" r:id="rId4"/>
    <p:sldLayoutId id="2147483701" r:id="rId5"/>
    <p:sldLayoutId id="2147483707" r:id="rId6"/>
    <p:sldLayoutId id="2147483662" r:id="rId7"/>
    <p:sldLayoutId id="2147483699" r:id="rId8"/>
    <p:sldLayoutId id="2147483708" r:id="rId9"/>
    <p:sldLayoutId id="2147483702" r:id="rId10"/>
    <p:sldLayoutId id="2147483700" r:id="rId11"/>
    <p:sldLayoutId id="2147483705" r:id="rId12"/>
    <p:sldLayoutId id="2147483703" r:id="rId13"/>
    <p:sldLayoutId id="2147483706" r:id="rId14"/>
    <p:sldLayoutId id="2147483663" r:id="rId15"/>
    <p:sldLayoutId id="2147483664" r:id="rId16"/>
    <p:sldLayoutId id="2147483665" r:id="rId17"/>
    <p:sldLayoutId id="2147483667" r:id="rId18"/>
    <p:sldLayoutId id="2147483668" r:id="rId19"/>
    <p:sldLayoutId id="2147483669" r:id="rId20"/>
    <p:sldLayoutId id="2147483670" r:id="rId21"/>
    <p:sldLayoutId id="2147483671" r:id="rId22"/>
    <p:sldLayoutId id="2147483710" r:id="rId23"/>
    <p:sldLayoutId id="2147483712" r:id="rId24"/>
    <p:sldLayoutId id="2147483713" r:id="rId25"/>
    <p:sldLayoutId id="2147483714" r:id="rId26"/>
    <p:sldLayoutId id="2147483715" r:id="rId27"/>
    <p:sldLayoutId id="2147483716" r:id="rId28"/>
    <p:sldLayoutId id="2147483717" r:id="rId29"/>
    <p:sldLayoutId id="2147483719" r:id="rId30"/>
    <p:sldLayoutId id="2147483720" r:id="rId31"/>
    <p:sldLayoutId id="2147483721" r:id="rId32"/>
    <p:sldLayoutId id="2147483787" r:id="rId33"/>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1189178"/>
            <a:ext cx="8740141"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a:stretch>
            <a:fillRect/>
          </a:stretch>
        </p:blipFill>
        <p:spPr>
          <a:xfrm rot="5400000">
            <a:off x="6032982" y="3116543"/>
            <a:ext cx="6858623" cy="624914"/>
          </a:xfrm>
          <a:prstGeom prst="rect">
            <a:avLst/>
          </a:prstGeom>
        </p:spPr>
      </p:pic>
    </p:spTree>
    <p:extLst>
      <p:ext uri="{BB962C8B-B14F-4D97-AF65-F5344CB8AC3E}">
        <p14:creationId xmlns:p14="http://schemas.microsoft.com/office/powerpoint/2010/main" val="2060424514"/>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73"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45"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18"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290"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362"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4"/>
            <a:ext cx="8741880" cy="899665"/>
          </a:xfrm>
          <a:prstGeom prst="rect">
            <a:avLst/>
          </a:prstGeom>
        </p:spPr>
        <p:txBody>
          <a:bodyPr vert="horz" wrap="square" lIns="143408" tIns="89631" rIns="143408" bIns="89631" rtlCol="0" anchor="t">
            <a:noAutofit/>
          </a:bodyPr>
          <a:lstStyle/>
          <a:p>
            <a:r>
              <a:rPr lang="en-US" dirty="0"/>
              <a:t>Click to edit Master title style</a:t>
            </a:r>
          </a:p>
        </p:txBody>
      </p:sp>
      <p:sp>
        <p:nvSpPr>
          <p:cNvPr id="4" name="Text Placeholder 3"/>
          <p:cNvSpPr>
            <a:spLocks noGrp="1"/>
          </p:cNvSpPr>
          <p:nvPr>
            <p:ph type="body" idx="1"/>
          </p:nvPr>
        </p:nvSpPr>
        <p:spPr>
          <a:xfrm>
            <a:off x="201933" y="1189178"/>
            <a:ext cx="8740141" cy="1581011"/>
          </a:xfrm>
          <a:prstGeom prst="rect">
            <a:avLst/>
          </a:prstGeom>
        </p:spPr>
        <p:txBody>
          <a:bodyPr vert="horz" wrap="square" lIns="143408" tIns="89631" rIns="143408" bIns="8963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7065862"/>
      </p:ext>
    </p:extLst>
  </p:cSld>
  <p:clrMap bg1="dk1" tx1="lt1" bg2="dk2" tx2="lt2" accent1="accent1" accent2="accent2" accent3="accent3" accent4="accent4" accent5="accent5" accent6="accent6" hlink="hlink" folHlink="folHlink"/>
  <p:sldLayoutIdLst>
    <p:sldLayoutId id="2147483752" r:id="rId1"/>
  </p:sldLayoutIdLst>
  <p:transition>
    <p:fade/>
  </p:transition>
  <p:txStyles>
    <p:titleStyle>
      <a:lvl1pPr algn="l" defTabSz="685580" rtl="0" eaLnBrk="1" latinLnBrk="0" hangingPunct="1">
        <a:lnSpc>
          <a:spcPct val="90000"/>
        </a:lnSpc>
        <a:spcBef>
          <a:spcPct val="0"/>
        </a:spcBef>
        <a:buNone/>
        <a:defRPr lang="en-US" sz="3525"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37" marR="0" indent="-252037" algn="l" defTabSz="685580" rtl="0" eaLnBrk="1" fontAlgn="auto" latinLnBrk="0" hangingPunct="1">
        <a:lnSpc>
          <a:spcPct val="90000"/>
        </a:lnSpc>
        <a:spcBef>
          <a:spcPct val="20000"/>
        </a:spcBef>
        <a:spcAft>
          <a:spcPts val="0"/>
        </a:spcAft>
        <a:buClrTx/>
        <a:buSzPct val="90000"/>
        <a:buFont typeface="Arial" pitchFamily="34" charset="0"/>
        <a:buChar char="•"/>
        <a:tabLst/>
        <a:defRPr sz="277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396" marR="0" indent="-177359" algn="l" defTabSz="68558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086" marR="0" indent="-168025" algn="l" defTabSz="685580"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110" marR="0" indent="-168025" algn="l" defTabSz="685580"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134" marR="0" indent="-168025" algn="l" defTabSz="685580"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5343" indent="-171395" algn="l" defTabSz="68558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132" indent="-171395" algn="l" defTabSz="68558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922" indent="-171395" algn="l" defTabSz="68558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712" indent="-171395" algn="l" defTabSz="68558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80" rtl="0" eaLnBrk="1" latinLnBrk="0" hangingPunct="1">
        <a:defRPr sz="1350" kern="1200">
          <a:solidFill>
            <a:schemeClr val="tx1"/>
          </a:solidFill>
          <a:latin typeface="+mn-lt"/>
          <a:ea typeface="+mn-ea"/>
          <a:cs typeface="+mn-cs"/>
        </a:defRPr>
      </a:lvl1pPr>
      <a:lvl2pPr marL="342789" algn="l" defTabSz="685580" rtl="0" eaLnBrk="1" latinLnBrk="0" hangingPunct="1">
        <a:defRPr sz="1350" kern="1200">
          <a:solidFill>
            <a:schemeClr val="tx1"/>
          </a:solidFill>
          <a:latin typeface="+mn-lt"/>
          <a:ea typeface="+mn-ea"/>
          <a:cs typeface="+mn-cs"/>
        </a:defRPr>
      </a:lvl2pPr>
      <a:lvl3pPr marL="685580" algn="l" defTabSz="685580" rtl="0" eaLnBrk="1" latinLnBrk="0" hangingPunct="1">
        <a:defRPr sz="1350" kern="1200">
          <a:solidFill>
            <a:schemeClr val="tx1"/>
          </a:solidFill>
          <a:latin typeface="+mn-lt"/>
          <a:ea typeface="+mn-ea"/>
          <a:cs typeface="+mn-cs"/>
        </a:defRPr>
      </a:lvl3pPr>
      <a:lvl4pPr marL="1028369" algn="l" defTabSz="685580" rtl="0" eaLnBrk="1" latinLnBrk="0" hangingPunct="1">
        <a:defRPr sz="1350" kern="1200">
          <a:solidFill>
            <a:schemeClr val="tx1"/>
          </a:solidFill>
          <a:latin typeface="+mn-lt"/>
          <a:ea typeface="+mn-ea"/>
          <a:cs typeface="+mn-cs"/>
        </a:defRPr>
      </a:lvl4pPr>
      <a:lvl5pPr marL="1371158" algn="l" defTabSz="685580" rtl="0" eaLnBrk="1" latinLnBrk="0" hangingPunct="1">
        <a:defRPr sz="1350" kern="1200">
          <a:solidFill>
            <a:schemeClr val="tx1"/>
          </a:solidFill>
          <a:latin typeface="+mn-lt"/>
          <a:ea typeface="+mn-ea"/>
          <a:cs typeface="+mn-cs"/>
        </a:defRPr>
      </a:lvl5pPr>
      <a:lvl6pPr marL="1713949" algn="l" defTabSz="685580" rtl="0" eaLnBrk="1" latinLnBrk="0" hangingPunct="1">
        <a:defRPr sz="1350" kern="1200">
          <a:solidFill>
            <a:schemeClr val="tx1"/>
          </a:solidFill>
          <a:latin typeface="+mn-lt"/>
          <a:ea typeface="+mn-ea"/>
          <a:cs typeface="+mn-cs"/>
        </a:defRPr>
      </a:lvl6pPr>
      <a:lvl7pPr marL="2056739" algn="l" defTabSz="685580" rtl="0" eaLnBrk="1" latinLnBrk="0" hangingPunct="1">
        <a:defRPr sz="1350" kern="1200">
          <a:solidFill>
            <a:schemeClr val="tx1"/>
          </a:solidFill>
          <a:latin typeface="+mn-lt"/>
          <a:ea typeface="+mn-ea"/>
          <a:cs typeface="+mn-cs"/>
        </a:defRPr>
      </a:lvl7pPr>
      <a:lvl8pPr marL="2399527" algn="l" defTabSz="685580" rtl="0" eaLnBrk="1" latinLnBrk="0" hangingPunct="1">
        <a:defRPr sz="1350" kern="1200">
          <a:solidFill>
            <a:schemeClr val="tx1"/>
          </a:solidFill>
          <a:latin typeface="+mn-lt"/>
          <a:ea typeface="+mn-ea"/>
          <a:cs typeface="+mn-cs"/>
        </a:defRPr>
      </a:lvl8pPr>
      <a:lvl9pPr marL="2742317" algn="l" defTabSz="68558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guruskill/70-535" TargetMode="External"/><Relationship Id="rId2" Type="http://schemas.openxmlformats.org/officeDocument/2006/relationships/hyperlink" Target="https://na01.safelinks.protection.outlook.com/?url=https://tinyurl.com/510GA535&amp;data=02|01|dstolts@microsoft.com|7bd63bad1dbf4bb586c708d5b5053129|72f988bf86f141af91ab2d7cd011db47|1|0|636613957129358011&amp;sdata=2qLJzfC5N0DnvFHJv%2BRBq/d206R2GqsSWedayCols%2BU%3D&amp;reserved=0" TargetMode="External"/><Relationship Id="rId1" Type="http://schemas.openxmlformats.org/officeDocument/2006/relationships/slideLayout" Target="../slideLayouts/slideLayout44.xml"/><Relationship Id="rId4" Type="http://schemas.openxmlformats.org/officeDocument/2006/relationships/hyperlink" Target="https://ptdrv.linkedin.com/8na8bs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6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85.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docs.microsoft.com/en-us/azure/virtual-machines/windows/sizes-compute" TargetMode="External"/><Relationship Id="rId3" Type="http://schemas.openxmlformats.org/officeDocument/2006/relationships/hyperlink" Target="https://docs.microsoft.com/en-us/azure/virtual-machines/windows/acu" TargetMode="External"/><Relationship Id="rId7" Type="http://schemas.openxmlformats.org/officeDocument/2006/relationships/hyperlink" Target="https://docs.microsoft.com/en-us/azure/virtual-machines/virtual-machines-windows-sizes-general"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hyperlink" Target="https://docs.microsoft.com/en-us/azure/virtual-machines/virtual-machines-windows-sizes-memory" TargetMode="External"/><Relationship Id="rId5" Type="http://schemas.openxmlformats.org/officeDocument/2006/relationships/hyperlink" Target="https://docs.microsoft.com/en-us/azure/virtual-machines/windows/sizes-hpc" TargetMode="External"/><Relationship Id="rId4" Type="http://schemas.openxmlformats.org/officeDocument/2006/relationships/hyperlink" Target="https://docs.microsoft.com/en-us/azure/virtual-machines/windows/sizes-general" TargetMode="External"/><Relationship Id="rId9" Type="http://schemas.openxmlformats.org/officeDocument/2006/relationships/hyperlink" Target="https://docs.microsoft.com/en-us/azure/virtual-machines/windows/sizes-storag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1.xml"/><Relationship Id="rId1" Type="http://schemas.openxmlformats.org/officeDocument/2006/relationships/tags" Target="../tags/tag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1.xml"/><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en-us/learning/exam-70-535.aspx" TargetMode="External"/><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hyperlink" Target="http://download.microsoft.com/download/6/A/5/6A5A0096-1E8A-425D-9C6A-CE28EE4708A5/535_OD_Changes.pdf" TargetMode="External"/></Relationships>
</file>

<file path=ppt/slides/_rels/slide30.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6" Type="http://schemas.openxmlformats.org/officeDocument/2006/relationships/notesSlide" Target="../notesSlides/notesSlide27.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slideLayout" Target="../slideLayouts/slideLayout31.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57.xml"/><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59.xml"/><Relationship Id="rId6" Type="http://schemas.openxmlformats.org/officeDocument/2006/relationships/image" Target="../media/image41.emf"/><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52.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1.xml"/><Relationship Id="rId4" Type="http://schemas.openxmlformats.org/officeDocument/2006/relationships/image" Target="../media/image46.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hyperlink" Target="http://download.microsoft.com/download/6/A/5/6A5A0096-1E8A-425D-9C6A-CE28EE4708A5/535_OD_Changes.pdf" TargetMode="External"/><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31.xml"/><Relationship Id="rId5" Type="http://schemas.openxmlformats.org/officeDocument/2006/relationships/image" Target="../media/image52.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31.xml"/><Relationship Id="rId5" Type="http://schemas.openxmlformats.org/officeDocument/2006/relationships/image" Target="../media/image23.png"/><Relationship Id="rId4" Type="http://schemas.openxmlformats.org/officeDocument/2006/relationships/image" Target="../media/image22.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1.xml"/><Relationship Id="rId1" Type="http://schemas.openxmlformats.org/officeDocument/2006/relationships/tags" Target="../tags/tag17.xml"/><Relationship Id="rId5" Type="http://schemas.openxmlformats.org/officeDocument/2006/relationships/image" Target="../media/image55.emf"/><Relationship Id="rId4" Type="http://schemas.openxmlformats.org/officeDocument/2006/relationships/image" Target="../media/image54.emf"/></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1.mp4"/><Relationship Id="rId7" Type="http://schemas.openxmlformats.org/officeDocument/2006/relationships/image" Target="../media/image19.png"/><Relationship Id="rId2" Type="http://schemas.openxmlformats.org/officeDocument/2006/relationships/tags" Target="../tags/tag1.xml"/><Relationship Id="rId1" Type="http://schemas.openxmlformats.org/officeDocument/2006/relationships/video" Target="NULL" TargetMode="External"/><Relationship Id="rId6" Type="http://schemas.openxmlformats.org/officeDocument/2006/relationships/hyperlink" Target="https://azure.microsoft.com/en-us/resources/templates/" TargetMode="External"/><Relationship Id="rId5" Type="http://schemas.openxmlformats.org/officeDocument/2006/relationships/notesSlide" Target="../notesSlides/notesSlide6.xml"/><Relationship Id="rId4"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D1C08-ABF2-4178-9600-F70D7803A73A}"/>
              </a:ext>
            </a:extLst>
          </p:cNvPr>
          <p:cNvSpPr>
            <a:spLocks noGrp="1"/>
          </p:cNvSpPr>
          <p:nvPr>
            <p:ph type="title"/>
          </p:nvPr>
        </p:nvSpPr>
        <p:spPr/>
        <p:txBody>
          <a:bodyPr/>
          <a:lstStyle/>
          <a:p>
            <a:r>
              <a:rPr lang="en-US" dirty="0"/>
              <a:t>Agenda and Logistics</a:t>
            </a:r>
            <a:br>
              <a:rPr lang="en-US" dirty="0"/>
            </a:br>
            <a:r>
              <a:rPr lang="en-US" dirty="0"/>
              <a:t>70-535 Architecting Azure Solutions</a:t>
            </a:r>
          </a:p>
        </p:txBody>
      </p:sp>
      <p:sp>
        <p:nvSpPr>
          <p:cNvPr id="7" name="Text Placeholder 6">
            <a:extLst>
              <a:ext uri="{FF2B5EF4-FFF2-40B4-BE49-F238E27FC236}">
                <a16:creationId xmlns:a16="http://schemas.microsoft.com/office/drawing/2014/main" id="{0759DD94-2A1B-4404-ACE7-1951FAB3EFAD}"/>
              </a:ext>
            </a:extLst>
          </p:cNvPr>
          <p:cNvSpPr>
            <a:spLocks noGrp="1"/>
          </p:cNvSpPr>
          <p:nvPr>
            <p:ph sz="half" idx="1"/>
          </p:nvPr>
        </p:nvSpPr>
        <p:spPr>
          <a:xfrm>
            <a:off x="261189" y="2308185"/>
            <a:ext cx="3996488" cy="3137690"/>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1:  Monday, May 14, 2018</a:t>
            </a:r>
            <a:endParaRPr lang="en-US" dirty="0"/>
          </a:p>
        </p:txBody>
      </p:sp>
      <p:sp>
        <p:nvSpPr>
          <p:cNvPr id="2" name="Content Placeholder 1">
            <a:extLst>
              <a:ext uri="{FF2B5EF4-FFF2-40B4-BE49-F238E27FC236}">
                <a16:creationId xmlns:a16="http://schemas.microsoft.com/office/drawing/2014/main" id="{9BA3A437-D097-4F9D-AB53-99AE664BFD7A}"/>
              </a:ext>
            </a:extLst>
          </p:cNvPr>
          <p:cNvSpPr>
            <a:spLocks noGrp="1"/>
          </p:cNvSpPr>
          <p:nvPr>
            <p:ph sz="half" idx="2"/>
          </p:nvPr>
        </p:nvSpPr>
        <p:spPr>
          <a:xfrm>
            <a:off x="4410076" y="2308185"/>
            <a:ext cx="3800475" cy="3137690"/>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2:  Tuesday, May 15, 2018</a:t>
            </a:r>
            <a:endParaRPr lang="en-US" dirty="0"/>
          </a:p>
        </p:txBody>
      </p:sp>
      <p:sp>
        <p:nvSpPr>
          <p:cNvPr id="5" name="Text Placeholder 4">
            <a:extLst>
              <a:ext uri="{FF2B5EF4-FFF2-40B4-BE49-F238E27FC236}">
                <a16:creationId xmlns:a16="http://schemas.microsoft.com/office/drawing/2014/main" id="{1597504A-3771-4074-B4AF-E06D8FB05A9B}"/>
              </a:ext>
            </a:extLst>
          </p:cNvPr>
          <p:cNvSpPr>
            <a:spLocks noGrp="1"/>
          </p:cNvSpPr>
          <p:nvPr>
            <p:ph type="body" sz="quarter" idx="10"/>
          </p:nvPr>
        </p:nvSpPr>
        <p:spPr/>
        <p:txBody>
          <a:bodyPr/>
          <a:lstStyle/>
          <a:p>
            <a:r>
              <a:rPr lang="en-US" dirty="0">
                <a:latin typeface="Calibri" panose="020F0502020204030204" pitchFamily="34" charset="0"/>
                <a:ea typeface="Calibri" panose="020F0502020204030204" pitchFamily="34" charset="0"/>
                <a:cs typeface="Times New Roman" panose="02020603050405020304" pitchFamily="18" charset="0"/>
              </a:rPr>
              <a:t>Evaluation Link: </a:t>
            </a:r>
            <a:r>
              <a:rPr lang="en-US" u="sng" dirty="0">
                <a:hlinkClick r:id="rId2"/>
              </a:rPr>
              <a:t>https://tinyurl.com/510GA535</a:t>
            </a:r>
            <a:r>
              <a:rPr lang="en-US" dirty="0"/>
              <a:t> </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9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01518F6D-9E26-48C6-8EF4-A9D1CC82A56B}"/>
              </a:ext>
            </a:extLst>
          </p:cNvPr>
          <p:cNvGraphicFramePr>
            <a:graphicFrameLocks noGrp="1"/>
          </p:cNvGraphicFramePr>
          <p:nvPr>
            <p:extLst/>
          </p:nvPr>
        </p:nvGraphicFramePr>
        <p:xfrm>
          <a:off x="261188" y="2748511"/>
          <a:ext cx="4126043" cy="2982620"/>
        </p:xfrm>
        <a:graphic>
          <a:graphicData uri="http://schemas.openxmlformats.org/drawingml/2006/table">
            <a:tbl>
              <a:tblPr firstRow="1" firstCol="1" bandRow="1">
                <a:tableStyleId>{93296810-A885-4BE3-A3E7-6D5BEEA58F35}</a:tableStyleId>
              </a:tblPr>
              <a:tblGrid>
                <a:gridCol w="727946">
                  <a:extLst>
                    <a:ext uri="{9D8B030D-6E8A-4147-A177-3AD203B41FA5}">
                      <a16:colId xmlns:a16="http://schemas.microsoft.com/office/drawing/2014/main" val="4175684789"/>
                    </a:ext>
                  </a:extLst>
                </a:gridCol>
                <a:gridCol w="2320994">
                  <a:extLst>
                    <a:ext uri="{9D8B030D-6E8A-4147-A177-3AD203B41FA5}">
                      <a16:colId xmlns:a16="http://schemas.microsoft.com/office/drawing/2014/main" val="1461180872"/>
                    </a:ext>
                  </a:extLst>
                </a:gridCol>
                <a:gridCol w="1077103">
                  <a:extLst>
                    <a:ext uri="{9D8B030D-6E8A-4147-A177-3AD203B41FA5}">
                      <a16:colId xmlns:a16="http://schemas.microsoft.com/office/drawing/2014/main" val="46893290"/>
                    </a:ext>
                  </a:extLst>
                </a:gridCol>
              </a:tblGrid>
              <a:tr h="25504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Time</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nchor="c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Topic</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nchor="ctr">
                    <a:solidFill>
                      <a:srgbClr val="FFC000"/>
                    </a:solidFill>
                  </a:tcPr>
                </a:tc>
                <a:tc>
                  <a:txBody>
                    <a:bodyPr/>
                    <a:lstStyle/>
                    <a:p>
                      <a:pPr marL="0" marR="0" algn="ctr">
                        <a:lnSpc>
                          <a:spcPct val="107000"/>
                        </a:lnSpc>
                        <a:spcBef>
                          <a:spcPts val="0"/>
                        </a:spcBef>
                        <a:spcAft>
                          <a:spcPts val="0"/>
                        </a:spcAft>
                      </a:pPr>
                      <a:r>
                        <a:rPr lang="en-US" sz="1100" b="0" dirty="0">
                          <a:solidFill>
                            <a:schemeClr val="tx1"/>
                          </a:solidFill>
                          <a:effectLst/>
                        </a:rPr>
                        <a:t>Speaker</a:t>
                      </a:r>
                      <a:endParaRPr lang="en-US" sz="11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nchor="ctr">
                    <a:solidFill>
                      <a:srgbClr val="FFC000"/>
                    </a:solidFill>
                  </a:tcPr>
                </a:tc>
                <a:extLst>
                  <a:ext uri="{0D108BD9-81ED-4DB2-BD59-A6C34878D82A}">
                    <a16:rowId xmlns:a16="http://schemas.microsoft.com/office/drawing/2014/main" val="4179354093"/>
                  </a:ext>
                </a:extLst>
              </a:tr>
              <a:tr h="20816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dirty="0">
                          <a:solidFill>
                            <a:schemeClr val="tx1"/>
                          </a:solidFill>
                          <a:effectLst/>
                        </a:rPr>
                        <a:t>8:30 – 9:00</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900" dirty="0">
                          <a:effectLst/>
                        </a:rPr>
                        <a:t>Breakfast, registration, setup</a:t>
                      </a:r>
                      <a:endParaRPr lang="en-US" sz="800" dirty="0">
                        <a:effectLst/>
                        <a:latin typeface="+mn-lt"/>
                        <a:ea typeface="Calibri" panose="020F0502020204030204" pitchFamily="34" charset="0"/>
                        <a:cs typeface="Times New Roman" panose="02020603050405020304" pitchFamily="18" charset="0"/>
                      </a:endParaRPr>
                    </a:p>
                  </a:txBody>
                  <a:tcPr marL="54769" marR="54769" marT="13811" marB="13811">
                    <a:solidFill>
                      <a:srgbClr val="FFC000"/>
                    </a:solidFill>
                  </a:tcPr>
                </a:tc>
                <a:tc hMerge="1">
                  <a:txBody>
                    <a:bodyPr/>
                    <a:lstStyle/>
                    <a:p>
                      <a:endParaRPr lang="en-US"/>
                    </a:p>
                  </a:txBody>
                  <a:tcPr/>
                </a:tc>
                <a:extLst>
                  <a:ext uri="{0D108BD9-81ED-4DB2-BD59-A6C34878D82A}">
                    <a16:rowId xmlns:a16="http://schemas.microsoft.com/office/drawing/2014/main" val="2469522299"/>
                  </a:ext>
                </a:extLst>
              </a:tr>
              <a:tr h="2001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kern="1200" dirty="0">
                          <a:solidFill>
                            <a:schemeClr val="tx1"/>
                          </a:solidFill>
                          <a:effectLst/>
                        </a:rPr>
                        <a:t>8:45 – 9:00</a:t>
                      </a:r>
                      <a:endParaRPr lang="en-US" sz="800" b="1" kern="1200" dirty="0">
                        <a:solidFill>
                          <a:schemeClr val="tx1"/>
                        </a:solidFill>
                        <a:effectLst/>
                        <a:latin typeface="Calibri" panose="020F0502020204030204"/>
                        <a:ea typeface="+mn-ea"/>
                        <a:cs typeface="+mn-cs"/>
                      </a:endParaRPr>
                    </a:p>
                  </a:txBody>
                  <a:tcPr marL="54769" marR="54769" marT="13811" marB="13811">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Welcome</a:t>
                      </a:r>
                      <a:endParaRPr lang="en-US" sz="900" kern="1200" dirty="0">
                        <a:solidFill>
                          <a:schemeClr val="dk1"/>
                        </a:solidFill>
                        <a:effectLst/>
                        <a:latin typeface="+mn-lt"/>
                        <a:ea typeface="+mn-ea"/>
                        <a:cs typeface="+mn-cs"/>
                      </a:endParaRPr>
                    </a:p>
                  </a:txBody>
                  <a:tcPr marL="54769" marR="54769" marT="13811" marB="13811"/>
                </a:tc>
                <a:tc>
                  <a:txBody>
                    <a:bodyPr/>
                    <a:lstStyle/>
                    <a:p>
                      <a:pPr marL="0" marR="0">
                        <a:lnSpc>
                          <a:spcPct val="107000"/>
                        </a:lnSpc>
                        <a:spcBef>
                          <a:spcPts val="0"/>
                        </a:spcBef>
                        <a:spcAft>
                          <a:spcPts val="0"/>
                        </a:spcAft>
                      </a:pPr>
                      <a:r>
                        <a:rPr lang="en-US" sz="900" kern="1200" dirty="0">
                          <a:effectLst/>
                        </a:rPr>
                        <a:t>Ryan Sockalosky</a:t>
                      </a:r>
                      <a:endParaRPr lang="en-US" sz="900" kern="1200" dirty="0">
                        <a:solidFill>
                          <a:schemeClr val="dk1"/>
                        </a:solidFill>
                        <a:effectLst/>
                        <a:latin typeface="+mn-lt"/>
                        <a:ea typeface="+mn-ea"/>
                        <a:cs typeface="+mn-cs"/>
                      </a:endParaRPr>
                    </a:p>
                  </a:txBody>
                  <a:tcPr marL="54769" marR="54769" marT="13811" marB="13811"/>
                </a:tc>
                <a:extLst>
                  <a:ext uri="{0D108BD9-81ED-4DB2-BD59-A6C34878D82A}">
                    <a16:rowId xmlns:a16="http://schemas.microsoft.com/office/drawing/2014/main" val="2959229963"/>
                  </a:ext>
                </a:extLst>
              </a:tr>
              <a:tr h="200140">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800" kern="1200" dirty="0">
                          <a:solidFill>
                            <a:schemeClr val="tx1"/>
                          </a:solidFill>
                          <a:effectLst/>
                          <a:latin typeface="Calibri" panose="020F0502020204030204" pitchFamily="34" charset="0"/>
                          <a:cs typeface="Calibri" panose="020F0502020204030204" pitchFamily="34" charset="0"/>
                        </a:rPr>
                        <a:t>8:45</a:t>
                      </a:r>
                      <a:r>
                        <a:rPr lang="en-US" sz="800" dirty="0">
                          <a:solidFill>
                            <a:schemeClr val="tx1"/>
                          </a:solidFill>
                          <a:effectLst/>
                          <a:latin typeface="Calibri" panose="020F0502020204030204" pitchFamily="34" charset="0"/>
                          <a:cs typeface="Calibri" panose="020F0502020204030204" pitchFamily="34" charset="0"/>
                        </a:rPr>
                        <a:t> </a:t>
                      </a:r>
                      <a:r>
                        <a:rPr lang="en-US" sz="800" kern="1200" dirty="0">
                          <a:solidFill>
                            <a:schemeClr val="tx1"/>
                          </a:solidFill>
                          <a:effectLst/>
                          <a:latin typeface="Calibri" panose="020F0502020204030204" pitchFamily="34" charset="0"/>
                          <a:cs typeface="Calibri" panose="020F0502020204030204" pitchFamily="34" charset="0"/>
                        </a:rPr>
                        <a:t>– 9:00</a:t>
                      </a:r>
                      <a:endParaRPr lang="en-US" sz="800" b="1" kern="1200" dirty="0">
                        <a:solidFill>
                          <a:schemeClr val="tx1"/>
                        </a:solidFill>
                        <a:effectLst/>
                        <a:latin typeface="Calibri" panose="020F0502020204030204" pitchFamily="34" charset="0"/>
                        <a:ea typeface="+mn-ea"/>
                        <a:cs typeface="Calibri" panose="020F0502020204030204" pitchFamily="34" charset="0"/>
                      </a:endParaRPr>
                    </a:p>
                  </a:txBody>
                  <a:tcPr marL="54769" marR="54769" marT="13811" marB="13811">
                    <a:solidFill>
                      <a:srgbClr val="FFC000"/>
                    </a:solidFill>
                  </a:tcPr>
                </a:tc>
                <a:tc>
                  <a:txBody>
                    <a:bodyPr/>
                    <a:lstStyle/>
                    <a:p>
                      <a:pPr marL="0" marR="0">
                        <a:lnSpc>
                          <a:spcPct val="107000"/>
                        </a:lnSpc>
                        <a:spcBef>
                          <a:spcPts val="0"/>
                        </a:spcBef>
                        <a:spcAft>
                          <a:spcPts val="0"/>
                        </a:spcAft>
                      </a:pPr>
                      <a:r>
                        <a:rPr lang="en-US" sz="900" kern="1200" dirty="0">
                          <a:solidFill>
                            <a:schemeClr val="dk1"/>
                          </a:solidFill>
                          <a:effectLst/>
                          <a:latin typeface="Calibri" panose="020F0502020204030204"/>
                          <a:ea typeface="+mn-ea"/>
                          <a:cs typeface="+mn-cs"/>
                        </a:rPr>
                        <a:t>Agenda Overview</a:t>
                      </a:r>
                    </a:p>
                  </a:txBody>
                  <a:tcPr marL="54769" marR="54769" marT="13811" marB="13811"/>
                </a:tc>
                <a:tc>
                  <a:txBody>
                    <a:bodyPr/>
                    <a:lstStyle/>
                    <a:p>
                      <a:pPr marL="0" marR="0">
                        <a:lnSpc>
                          <a:spcPct val="107000"/>
                        </a:lnSpc>
                        <a:spcBef>
                          <a:spcPts val="0"/>
                        </a:spcBef>
                        <a:spcAft>
                          <a:spcPts val="0"/>
                        </a:spcAft>
                      </a:pPr>
                      <a:r>
                        <a:rPr lang="en-US" sz="900" kern="1200" dirty="0">
                          <a:effectLst/>
                        </a:rPr>
                        <a:t>Dan Stolts</a:t>
                      </a:r>
                      <a:endParaRPr lang="en-US" sz="900" kern="1200" dirty="0">
                        <a:solidFill>
                          <a:schemeClr val="dk1"/>
                        </a:solidFill>
                        <a:effectLst/>
                        <a:latin typeface="+mn-lt"/>
                        <a:ea typeface="+mn-ea"/>
                        <a:cs typeface="+mn-cs"/>
                      </a:endParaRPr>
                    </a:p>
                  </a:txBody>
                  <a:tcPr marL="54769" marR="54769" marT="13811" marB="13811"/>
                </a:tc>
                <a:extLst>
                  <a:ext uri="{0D108BD9-81ED-4DB2-BD59-A6C34878D82A}">
                    <a16:rowId xmlns:a16="http://schemas.microsoft.com/office/drawing/2014/main" val="3239047839"/>
                  </a:ext>
                </a:extLst>
              </a:tr>
              <a:tr h="2001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dirty="0">
                          <a:solidFill>
                            <a:schemeClr val="tx1"/>
                          </a:solidFill>
                          <a:effectLst/>
                        </a:rPr>
                        <a:t>9:15 – 10:15</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Becoming a Cloud Architect &amp; DevOps</a:t>
                      </a:r>
                      <a:endParaRPr lang="en-US" sz="900" kern="1200" dirty="0">
                        <a:solidFill>
                          <a:schemeClr val="dk1"/>
                        </a:solidFill>
                        <a:effectLst/>
                        <a:latin typeface="+mn-lt"/>
                        <a:ea typeface="+mn-ea"/>
                        <a:cs typeface="+mn-cs"/>
                      </a:endParaRPr>
                    </a:p>
                  </a:txBody>
                  <a:tcPr marL="54769" marR="54769" marT="13811" marB="13811"/>
                </a:tc>
                <a:tc>
                  <a:txBody>
                    <a:bodyPr/>
                    <a:lstStyle/>
                    <a:p>
                      <a:pPr marL="0" marR="0">
                        <a:lnSpc>
                          <a:spcPct val="107000"/>
                        </a:lnSpc>
                        <a:spcBef>
                          <a:spcPts val="0"/>
                        </a:spcBef>
                        <a:spcAft>
                          <a:spcPts val="0"/>
                        </a:spcAft>
                      </a:pPr>
                      <a:r>
                        <a:rPr lang="en-US" sz="900" kern="1200" dirty="0">
                          <a:effectLst/>
                        </a:rPr>
                        <a:t>Dan</a:t>
                      </a:r>
                      <a:endParaRPr lang="en-US" sz="900" kern="1200" dirty="0">
                        <a:solidFill>
                          <a:schemeClr val="dk1"/>
                        </a:solidFill>
                        <a:effectLst/>
                        <a:latin typeface="+mn-lt"/>
                        <a:ea typeface="+mn-ea"/>
                        <a:cs typeface="+mn-cs"/>
                      </a:endParaRPr>
                    </a:p>
                  </a:txBody>
                  <a:tcPr marL="54769" marR="54769" marT="13811" marB="13811"/>
                </a:tc>
                <a:extLst>
                  <a:ext uri="{0D108BD9-81ED-4DB2-BD59-A6C34878D82A}">
                    <a16:rowId xmlns:a16="http://schemas.microsoft.com/office/drawing/2014/main" val="1271444396"/>
                  </a:ext>
                </a:extLst>
              </a:tr>
              <a:tr h="2001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dirty="0">
                          <a:solidFill>
                            <a:schemeClr val="tx1"/>
                          </a:solidFill>
                          <a:effectLst/>
                        </a:rPr>
                        <a:t>10:15 – 10:30</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900" kern="1200" dirty="0">
                          <a:effectLst/>
                        </a:rPr>
                        <a:t>Break &amp; Networking with Microsoft</a:t>
                      </a:r>
                      <a:endParaRPr lang="en-US" sz="900" kern="1200" dirty="0">
                        <a:solidFill>
                          <a:schemeClr val="dk1"/>
                        </a:solidFill>
                        <a:effectLst/>
                        <a:latin typeface="+mn-lt"/>
                        <a:ea typeface="+mn-ea"/>
                        <a:cs typeface="+mn-cs"/>
                      </a:endParaRPr>
                    </a:p>
                  </a:txBody>
                  <a:tcPr marL="54769" marR="54769" marT="13811" marB="13811">
                    <a:solidFill>
                      <a:srgbClr val="FFC000"/>
                    </a:solidFill>
                  </a:tcPr>
                </a:tc>
                <a:tc hMerge="1">
                  <a:txBody>
                    <a:bodyPr/>
                    <a:lstStyle/>
                    <a:p>
                      <a:endParaRPr lang="en-US"/>
                    </a:p>
                  </a:txBody>
                  <a:tcPr/>
                </a:tc>
                <a:extLst>
                  <a:ext uri="{0D108BD9-81ED-4DB2-BD59-A6C34878D82A}">
                    <a16:rowId xmlns:a16="http://schemas.microsoft.com/office/drawing/2014/main" val="180956455"/>
                  </a:ext>
                </a:extLst>
              </a:tr>
              <a:tr h="20816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dirty="0">
                          <a:solidFill>
                            <a:schemeClr val="tx1"/>
                          </a:solidFill>
                          <a:effectLst/>
                        </a:rPr>
                        <a:t>10:30 – 11:30</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900" kern="1200" dirty="0">
                          <a:effectLst/>
                        </a:rPr>
                        <a:t>Design Data Implementation</a:t>
                      </a:r>
                      <a:endParaRPr lang="en-US" sz="900" kern="1200" dirty="0">
                        <a:solidFill>
                          <a:schemeClr val="dk1"/>
                        </a:solidFill>
                        <a:effectLst/>
                        <a:latin typeface="+mn-lt"/>
                        <a:ea typeface="+mn-ea"/>
                        <a:cs typeface="+mn-cs"/>
                      </a:endParaRPr>
                    </a:p>
                  </a:txBody>
                  <a:tcPr marL="54769" marR="54769" marT="13811" marB="13811"/>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900" kern="1200" dirty="0">
                          <a:effectLst/>
                        </a:rPr>
                        <a:t>Patrick</a:t>
                      </a:r>
                      <a:endParaRPr lang="en-US" sz="900" kern="1200" dirty="0">
                        <a:solidFill>
                          <a:schemeClr val="dk1"/>
                        </a:solidFill>
                        <a:effectLst/>
                        <a:latin typeface="+mn-lt"/>
                        <a:ea typeface="+mn-ea"/>
                        <a:cs typeface="+mn-cs"/>
                      </a:endParaRPr>
                    </a:p>
                  </a:txBody>
                  <a:tcPr marL="54769" marR="54769" marT="13811" marB="13811"/>
                </a:tc>
                <a:extLst>
                  <a:ext uri="{0D108BD9-81ED-4DB2-BD59-A6C34878D82A}">
                    <a16:rowId xmlns:a16="http://schemas.microsoft.com/office/drawing/2014/main" val="1967849935"/>
                  </a:ext>
                </a:extLst>
              </a:tr>
              <a:tr h="20816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dirty="0">
                          <a:solidFill>
                            <a:schemeClr val="tx1"/>
                          </a:solidFill>
                          <a:effectLst/>
                        </a:rPr>
                        <a:t>11:30 – 12:30</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900" kern="1200" dirty="0">
                          <a:effectLst/>
                        </a:rPr>
                        <a:t>Design Network Implementation</a:t>
                      </a:r>
                      <a:endParaRPr lang="en-US" sz="900" kern="1200" dirty="0">
                        <a:solidFill>
                          <a:schemeClr val="dk1"/>
                        </a:solidFill>
                        <a:effectLst/>
                        <a:latin typeface="+mn-lt"/>
                        <a:ea typeface="+mn-ea"/>
                        <a:cs typeface="+mn-cs"/>
                      </a:endParaRPr>
                    </a:p>
                  </a:txBody>
                  <a:tcPr marL="54769" marR="54769" marT="13811" marB="13811"/>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900" kern="1200" dirty="0">
                          <a:solidFill>
                            <a:schemeClr val="dk1"/>
                          </a:solidFill>
                          <a:effectLst/>
                          <a:latin typeface="+mn-lt"/>
                          <a:ea typeface="+mn-ea"/>
                          <a:cs typeface="+mn-cs"/>
                        </a:rPr>
                        <a:t>Coach</a:t>
                      </a:r>
                    </a:p>
                  </a:txBody>
                  <a:tcPr marL="54769" marR="54769" marT="13811" marB="13811"/>
                </a:tc>
                <a:extLst>
                  <a:ext uri="{0D108BD9-81ED-4DB2-BD59-A6C34878D82A}">
                    <a16:rowId xmlns:a16="http://schemas.microsoft.com/office/drawing/2014/main" val="2253729830"/>
                  </a:ext>
                </a:extLst>
              </a:tr>
              <a:tr h="20393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dirty="0">
                          <a:solidFill>
                            <a:schemeClr val="tx1"/>
                          </a:solidFill>
                          <a:effectLst/>
                        </a:rPr>
                        <a:t>12:30 – 1:30</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900" kern="1200" dirty="0">
                          <a:effectLst/>
                        </a:rPr>
                        <a:t>Lunch &amp; Networking &amp; Labs</a:t>
                      </a:r>
                      <a:endParaRPr lang="en-US" sz="900" kern="1200" dirty="0">
                        <a:solidFill>
                          <a:schemeClr val="dk1"/>
                        </a:solidFill>
                        <a:effectLst/>
                        <a:latin typeface="+mn-lt"/>
                        <a:ea typeface="+mn-ea"/>
                        <a:cs typeface="+mn-cs"/>
                      </a:endParaRPr>
                    </a:p>
                  </a:txBody>
                  <a:tcPr marL="54769" marR="54769" marT="13811" marB="13811">
                    <a:solidFill>
                      <a:srgbClr val="FFC000"/>
                    </a:solidFill>
                  </a:tcPr>
                </a:tc>
                <a:tc hMerge="1">
                  <a:txBody>
                    <a:bodyPr/>
                    <a:lstStyle/>
                    <a:p>
                      <a:endParaRPr lang="en-US"/>
                    </a:p>
                  </a:txBody>
                  <a:tcPr/>
                </a:tc>
                <a:extLst>
                  <a:ext uri="{0D108BD9-81ED-4DB2-BD59-A6C34878D82A}">
                    <a16:rowId xmlns:a16="http://schemas.microsoft.com/office/drawing/2014/main" val="2940681861"/>
                  </a:ext>
                </a:extLst>
              </a:tr>
              <a:tr h="2001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dirty="0">
                          <a:solidFill>
                            <a:schemeClr val="tx1"/>
                          </a:solidFill>
                          <a:effectLst/>
                        </a:rPr>
                        <a:t>1:30 – 2:45</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Design Compute Infrastructure</a:t>
                      </a:r>
                      <a:endParaRPr lang="en-US" sz="900" kern="1200" dirty="0">
                        <a:solidFill>
                          <a:schemeClr val="dk1"/>
                        </a:solidFill>
                        <a:effectLst/>
                        <a:latin typeface="+mn-lt"/>
                        <a:ea typeface="+mn-ea"/>
                        <a:cs typeface="+mn-cs"/>
                      </a:endParaRPr>
                    </a:p>
                  </a:txBody>
                  <a:tcPr marL="54769" marR="54769" marT="13811" marB="13811"/>
                </a:tc>
                <a:tc>
                  <a:txBody>
                    <a:bodyPr/>
                    <a:lstStyle/>
                    <a:p>
                      <a:pPr marL="0" marR="0">
                        <a:lnSpc>
                          <a:spcPct val="107000"/>
                        </a:lnSpc>
                        <a:spcBef>
                          <a:spcPts val="0"/>
                        </a:spcBef>
                        <a:spcAft>
                          <a:spcPts val="0"/>
                        </a:spcAft>
                      </a:pPr>
                      <a:r>
                        <a:rPr lang="en-US" sz="900" kern="1200" dirty="0">
                          <a:effectLst/>
                        </a:rPr>
                        <a:t>Dan</a:t>
                      </a:r>
                      <a:endParaRPr lang="en-US" sz="900" kern="1200" dirty="0">
                        <a:solidFill>
                          <a:schemeClr val="dk1"/>
                        </a:solidFill>
                        <a:effectLst/>
                        <a:latin typeface="+mn-lt"/>
                        <a:ea typeface="+mn-ea"/>
                        <a:cs typeface="+mn-cs"/>
                      </a:endParaRPr>
                    </a:p>
                  </a:txBody>
                  <a:tcPr marL="54769" marR="54769" marT="13811" marB="13811"/>
                </a:tc>
                <a:extLst>
                  <a:ext uri="{0D108BD9-81ED-4DB2-BD59-A6C34878D82A}">
                    <a16:rowId xmlns:a16="http://schemas.microsoft.com/office/drawing/2014/main" val="1245569522"/>
                  </a:ext>
                </a:extLst>
              </a:tr>
              <a:tr h="2001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dirty="0">
                          <a:solidFill>
                            <a:schemeClr val="tx1"/>
                          </a:solidFill>
                          <a:effectLst/>
                        </a:rPr>
                        <a:t>2:45 – 3:00</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900" kern="1200" dirty="0">
                          <a:effectLst/>
                        </a:rPr>
                        <a:t>Break &amp; Networking with Microsoft</a:t>
                      </a:r>
                      <a:endParaRPr lang="en-US" sz="900" kern="1200" dirty="0">
                        <a:solidFill>
                          <a:schemeClr val="dk1"/>
                        </a:solidFill>
                        <a:effectLst/>
                        <a:latin typeface="+mn-lt"/>
                        <a:ea typeface="+mn-ea"/>
                        <a:cs typeface="+mn-cs"/>
                      </a:endParaRPr>
                    </a:p>
                  </a:txBody>
                  <a:tcPr marL="54769" marR="54769" marT="13811" marB="13811">
                    <a:solidFill>
                      <a:srgbClr val="FFC000"/>
                    </a:solidFill>
                  </a:tcPr>
                </a:tc>
                <a:tc hMerge="1">
                  <a:txBody>
                    <a:bodyPr/>
                    <a:lstStyle/>
                    <a:p>
                      <a:endParaRPr lang="en-US"/>
                    </a:p>
                  </a:txBody>
                  <a:tcPr/>
                </a:tc>
                <a:extLst>
                  <a:ext uri="{0D108BD9-81ED-4DB2-BD59-A6C34878D82A}">
                    <a16:rowId xmlns:a16="http://schemas.microsoft.com/office/drawing/2014/main" val="1147355969"/>
                  </a:ext>
                </a:extLst>
              </a:tr>
              <a:tr h="20816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dirty="0">
                          <a:solidFill>
                            <a:schemeClr val="tx1"/>
                          </a:solidFill>
                          <a:effectLst/>
                        </a:rPr>
                        <a:t>3:00 – 3:45</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900" kern="1200" dirty="0">
                          <a:effectLst/>
                        </a:rPr>
                        <a:t>Design Security &amp; Identity Solutions</a:t>
                      </a:r>
                      <a:endParaRPr lang="en-US" sz="900" kern="1200" dirty="0">
                        <a:solidFill>
                          <a:schemeClr val="dk1"/>
                        </a:solidFill>
                        <a:effectLst/>
                        <a:latin typeface="+mn-lt"/>
                        <a:ea typeface="+mn-ea"/>
                        <a:cs typeface="+mn-cs"/>
                      </a:endParaRPr>
                    </a:p>
                  </a:txBody>
                  <a:tcPr marL="54769" marR="54769" marT="13811" marB="13811"/>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900" kern="1200" dirty="0">
                          <a:effectLst/>
                        </a:rPr>
                        <a:t>Coach</a:t>
                      </a:r>
                      <a:endParaRPr lang="en-US" sz="900" kern="1200" dirty="0">
                        <a:solidFill>
                          <a:schemeClr val="dk1"/>
                        </a:solidFill>
                        <a:effectLst/>
                        <a:latin typeface="+mn-lt"/>
                        <a:ea typeface="+mn-ea"/>
                        <a:cs typeface="+mn-cs"/>
                      </a:endParaRPr>
                    </a:p>
                  </a:txBody>
                  <a:tcPr marL="54769" marR="54769" marT="13811" marB="13811"/>
                </a:tc>
                <a:extLst>
                  <a:ext uri="{0D108BD9-81ED-4DB2-BD59-A6C34878D82A}">
                    <a16:rowId xmlns:a16="http://schemas.microsoft.com/office/drawing/2014/main" val="966923279"/>
                  </a:ext>
                </a:extLst>
              </a:tr>
              <a:tr h="38209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800" dirty="0">
                          <a:solidFill>
                            <a:schemeClr val="tx1"/>
                          </a:solidFill>
                          <a:effectLst/>
                        </a:rPr>
                        <a:t>3:45 – 5:00</a:t>
                      </a:r>
                      <a:endParaRPr lang="en-US" sz="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769" marR="54769" marT="13811" marB="13811">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Making it Real with Practical Application – Brainstorming &amp; Labs</a:t>
                      </a:r>
                      <a:endParaRPr lang="en-US" sz="900" kern="1200" dirty="0">
                        <a:solidFill>
                          <a:schemeClr val="dk1"/>
                        </a:solidFill>
                        <a:effectLst/>
                        <a:latin typeface="+mn-lt"/>
                        <a:ea typeface="+mn-ea"/>
                        <a:cs typeface="+mn-cs"/>
                      </a:endParaRPr>
                    </a:p>
                  </a:txBody>
                  <a:tcPr marL="54769" marR="54769" marT="13811" marB="13811">
                    <a:solidFill>
                      <a:srgbClr val="92D050"/>
                    </a:solidFill>
                  </a:tcPr>
                </a:tc>
                <a:tc>
                  <a:txBody>
                    <a:bodyPr/>
                    <a:lstStyle/>
                    <a:p>
                      <a:pPr marL="0" marR="0">
                        <a:lnSpc>
                          <a:spcPct val="107000"/>
                        </a:lnSpc>
                        <a:spcBef>
                          <a:spcPts val="0"/>
                        </a:spcBef>
                        <a:spcAft>
                          <a:spcPts val="0"/>
                        </a:spcAft>
                      </a:pPr>
                      <a:r>
                        <a:rPr lang="en-US" sz="900" kern="1200" dirty="0">
                          <a:effectLst/>
                        </a:rPr>
                        <a:t>Dan, Coach, Patrick, Others</a:t>
                      </a:r>
                      <a:endParaRPr lang="en-US" sz="900" kern="1200" dirty="0">
                        <a:solidFill>
                          <a:schemeClr val="dk1"/>
                        </a:solidFill>
                        <a:effectLst/>
                        <a:latin typeface="+mn-lt"/>
                        <a:ea typeface="+mn-ea"/>
                        <a:cs typeface="+mn-cs"/>
                      </a:endParaRPr>
                    </a:p>
                  </a:txBody>
                  <a:tcPr marL="54769" marR="54769" marT="13811" marB="13811"/>
                </a:tc>
                <a:extLst>
                  <a:ext uri="{0D108BD9-81ED-4DB2-BD59-A6C34878D82A}">
                    <a16:rowId xmlns:a16="http://schemas.microsoft.com/office/drawing/2014/main" val="2351582022"/>
                  </a:ext>
                </a:extLst>
              </a:tr>
            </a:tbl>
          </a:graphicData>
        </a:graphic>
      </p:graphicFrame>
      <p:sp>
        <p:nvSpPr>
          <p:cNvPr id="9" name="Rectangle 3">
            <a:extLst>
              <a:ext uri="{FF2B5EF4-FFF2-40B4-BE49-F238E27FC236}">
                <a16:creationId xmlns:a16="http://schemas.microsoft.com/office/drawing/2014/main" id="{22807FEE-3114-49FA-954E-D217EC6E3D05}"/>
              </a:ext>
            </a:extLst>
          </p:cNvPr>
          <p:cNvSpPr>
            <a:spLocks noChangeArrowheads="1"/>
          </p:cNvSpPr>
          <p:nvPr/>
        </p:nvSpPr>
        <p:spPr bwMode="auto">
          <a:xfrm>
            <a:off x="874069" y="1138937"/>
            <a:ext cx="4195379" cy="911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1396"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Calibri Light" panose="020F0302020204030204" pitchFamily="34" charset="0"/>
                <a:ea typeface="Times New Roman" panose="02020603050405020304" pitchFamily="18" charset="0"/>
                <a:cs typeface="Calibri Light" panose="020F0302020204030204" pitchFamily="34" charset="0"/>
              </a:rPr>
              <a:t>Room</a:t>
            </a:r>
            <a:r>
              <a:rPr kumimoji="0" lang="en-US" altLang="en-US" sz="1200" b="0" i="0" u="none" strike="noStrike" kern="1200" cap="none" spc="0" normalizeH="0" baseline="0" noProof="0" dirty="0">
                <a:ln>
                  <a:noFill/>
                </a:ln>
                <a:solidFill>
                  <a:srgbClr val="000000"/>
                </a:solidFill>
                <a:effectLst/>
                <a:uLnTx/>
                <a:uFillTx/>
                <a:latin typeface="Calibri Light" panose="020F0302020204030204" pitchFamily="34" charset="0"/>
                <a:ea typeface="Times New Roman" panose="02020603050405020304" pitchFamily="18" charset="0"/>
                <a:cs typeface="Calibri Light" panose="020F0302020204030204" pitchFamily="34" charset="0"/>
              </a:rPr>
              <a:t>:   1st Floor – Washington/Jefferson</a:t>
            </a:r>
            <a:endParaRPr kumimoji="0" lang="en-US" altLang="en-US" sz="375" b="0" i="0" u="none" strike="noStrike" kern="1200" cap="none" spc="0" normalizeH="0" baseline="0" noProof="0" dirty="0">
              <a:ln>
                <a:noFill/>
              </a:ln>
              <a:solidFill>
                <a:srgbClr val="000000"/>
              </a:solidFill>
              <a:effectLst/>
              <a:uLnTx/>
              <a:uFillTx/>
              <a:latin typeface="Verdana" pitchFamily="34" charset="0"/>
              <a:ea typeface="+mn-ea"/>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err="1">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rPr>
              <a:t>WiFi</a:t>
            </a:r>
            <a:r>
              <a:rPr kumimoji="0" lang="en-US" altLang="en-US" sz="1200" b="0"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rPr>
              <a:t>:  MSFTGUEST;  Open browser; Event Code: TBD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Content:</a:t>
            </a:r>
            <a:r>
              <a:rPr kumimoji="0" lang="en-US" altLang="en-US" sz="12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 </a:t>
            </a:r>
            <a:r>
              <a:rPr kumimoji="0" lang="en-US" altLang="en-US" sz="1200" b="0"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hlinkClick r:id="rId3"/>
              </a:rPr>
              <a:t>https://github.com/guruskill/70-535</a:t>
            </a:r>
            <a:r>
              <a:rPr kumimoji="0" lang="en-US" altLang="en-US" sz="1200" b="0"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rPr>
              <a:t>        Folders  </a:t>
            </a:r>
            <a:r>
              <a:rPr kumimoji="0" lang="en-US" altLang="en-US" sz="1200" b="1"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rPr>
              <a:t>Decks</a:t>
            </a:r>
            <a:r>
              <a:rPr kumimoji="0" lang="en-US" altLang="en-US" sz="1200" b="0"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rPr>
              <a:t>:  Presentations\2018-05-14-Boston\   </a:t>
            </a:r>
            <a:r>
              <a:rPr kumimoji="0" lang="en-US" altLang="en-US" sz="1200" b="1"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rPr>
              <a:t>Labs</a:t>
            </a:r>
            <a:r>
              <a:rPr kumimoji="0" lang="en-US" altLang="en-US" sz="1200" b="0"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rPr>
              <a:t>: Labs\</a:t>
            </a:r>
            <a:endParaRPr kumimoji="0" lang="en-US" altLang="en-US" sz="1200" b="0" i="0" u="none" strike="noStrike" kern="1200" cap="none" spc="0" normalizeH="0" baseline="0" noProof="0" dirty="0">
              <a:ln>
                <a:noFill/>
              </a:ln>
              <a:solidFill>
                <a:srgbClr val="2F5496"/>
              </a:solidFill>
              <a:effectLst/>
              <a:uLnTx/>
              <a:uFillTx/>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BD9DDC48-6854-4D90-BE64-52480D1A0E90}"/>
              </a:ext>
            </a:extLst>
          </p:cNvPr>
          <p:cNvSpPr/>
          <p:nvPr/>
        </p:nvSpPr>
        <p:spPr>
          <a:xfrm>
            <a:off x="6021325" y="1713818"/>
            <a:ext cx="2946830" cy="253916"/>
          </a:xfrm>
          <a:prstGeom prst="rect">
            <a:avLst/>
          </a:prstGeom>
        </p:spPr>
        <p:txBody>
          <a:bodyPr wrap="squar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050" b="1"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rPr>
              <a:t>Program Home:</a:t>
            </a:r>
            <a:r>
              <a:rPr kumimoji="0" lang="en-US" altLang="en-US" sz="1050" b="0"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rPr>
              <a:t>  </a:t>
            </a:r>
            <a:r>
              <a:rPr kumimoji="0" lang="en-US" altLang="en-US" sz="1050" b="0" i="0" u="none" strike="noStrike" kern="1200" cap="none" spc="0" normalizeH="0" baseline="0" noProof="0" dirty="0">
                <a:ln>
                  <a:noFill/>
                </a:ln>
                <a:solidFill>
                  <a:srgbClr val="000000"/>
                </a:solidFill>
                <a:effectLst/>
                <a:uLnTx/>
                <a:uFillTx/>
                <a:latin typeface="Calibri Light" panose="020F0302020204030204" pitchFamily="34" charset="0"/>
                <a:ea typeface="Calibri" panose="020F0502020204030204" pitchFamily="34" charset="0"/>
                <a:cs typeface="Calibri Light" panose="020F0302020204030204" pitchFamily="34" charset="0"/>
                <a:hlinkClick r:id="rId4"/>
              </a:rPr>
              <a:t>https://aka.ms/certup</a:t>
            </a:r>
            <a:endParaRPr kumimoji="0" lang="en-US" sz="1050" b="1" i="0" u="none" strike="noStrike" kern="1200" cap="none" spc="0" normalizeH="0" baseline="0" noProof="0" dirty="0">
              <a:ln>
                <a:noFill/>
              </a:ln>
              <a:solidFill>
                <a:srgbClr val="000000"/>
              </a:solidFill>
              <a:effectLst/>
              <a:uLnTx/>
              <a:uFillTx/>
              <a:latin typeface="Verdana" pitchFamily="34" charset="0"/>
              <a:ea typeface="+mn-ea"/>
              <a:cs typeface="Arial" charset="0"/>
            </a:endParaRPr>
          </a:p>
        </p:txBody>
      </p:sp>
      <p:graphicFrame>
        <p:nvGraphicFramePr>
          <p:cNvPr id="13" name="Content Placeholder 9">
            <a:extLst>
              <a:ext uri="{FF2B5EF4-FFF2-40B4-BE49-F238E27FC236}">
                <a16:creationId xmlns:a16="http://schemas.microsoft.com/office/drawing/2014/main" id="{79162419-215D-48FD-ADB0-28B7F581466C}"/>
              </a:ext>
            </a:extLst>
          </p:cNvPr>
          <p:cNvGraphicFramePr>
            <a:graphicFrameLocks/>
          </p:cNvGraphicFramePr>
          <p:nvPr>
            <p:extLst/>
          </p:nvPr>
        </p:nvGraphicFramePr>
        <p:xfrm>
          <a:off x="4442395" y="2745816"/>
          <a:ext cx="4393632" cy="2522699"/>
        </p:xfrm>
        <a:graphic>
          <a:graphicData uri="http://schemas.openxmlformats.org/drawingml/2006/table">
            <a:tbl>
              <a:tblPr firstRow="1" firstCol="1" bandRow="1">
                <a:tableStyleId>{93296810-A885-4BE3-A3E7-6D5BEEA58F35}</a:tableStyleId>
              </a:tblPr>
              <a:tblGrid>
                <a:gridCol w="839585">
                  <a:extLst>
                    <a:ext uri="{9D8B030D-6E8A-4147-A177-3AD203B41FA5}">
                      <a16:colId xmlns:a16="http://schemas.microsoft.com/office/drawing/2014/main" val="150431079"/>
                    </a:ext>
                  </a:extLst>
                </a:gridCol>
                <a:gridCol w="2597945">
                  <a:extLst>
                    <a:ext uri="{9D8B030D-6E8A-4147-A177-3AD203B41FA5}">
                      <a16:colId xmlns:a16="http://schemas.microsoft.com/office/drawing/2014/main" val="3945521454"/>
                    </a:ext>
                  </a:extLst>
                </a:gridCol>
                <a:gridCol w="956102">
                  <a:extLst>
                    <a:ext uri="{9D8B030D-6E8A-4147-A177-3AD203B41FA5}">
                      <a16:colId xmlns:a16="http://schemas.microsoft.com/office/drawing/2014/main" val="3505592105"/>
                    </a:ext>
                  </a:extLst>
                </a:gridCol>
              </a:tblGrid>
              <a:tr h="21040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900" dirty="0">
                          <a:effectLst/>
                        </a:rPr>
                        <a:t>Time</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166" marR="45166" marT="11390" marB="11390"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900" dirty="0">
                          <a:effectLst/>
                        </a:rPr>
                        <a:t>Topic</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166" marR="45166" marT="11390" marB="11390"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900" dirty="0">
                          <a:effectLst/>
                        </a:rPr>
                        <a:t>Speaker</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5166" marR="45166" marT="11390" marB="11390" anchor="ctr">
                    <a:solidFill>
                      <a:srgbClr val="0070C0"/>
                    </a:solidFill>
                  </a:tcPr>
                </a:tc>
                <a:extLst>
                  <a:ext uri="{0D108BD9-81ED-4DB2-BD59-A6C34878D82A}">
                    <a16:rowId xmlns:a16="http://schemas.microsoft.com/office/drawing/2014/main" val="1777369772"/>
                  </a:ext>
                </a:extLst>
              </a:tr>
              <a:tr h="20334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800" kern="1200" dirty="0">
                          <a:effectLst/>
                        </a:rPr>
                        <a:t>8:30 – 9:00</a:t>
                      </a:r>
                      <a:endParaRPr lang="en-US" sz="800" b="1" kern="1200" dirty="0">
                        <a:solidFill>
                          <a:schemeClr val="lt1"/>
                        </a:solidFill>
                        <a:effectLst/>
                        <a:latin typeface="Calibri" panose="020F0502020204030204" pitchFamily="34" charset="0"/>
                        <a:ea typeface="+mn-ea"/>
                        <a:cs typeface="Calibri" panose="020F0502020204030204" pitchFamily="34" charset="0"/>
                      </a:endParaRPr>
                    </a:p>
                  </a:txBody>
                  <a:tcPr marL="45166" marR="45166" marT="11390" marB="11390">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900" kern="1200" dirty="0">
                          <a:effectLst/>
                        </a:rPr>
                        <a:t>Breakfast, registration, setup</a:t>
                      </a:r>
                      <a:endParaRPr lang="en-US" sz="900" kern="1200" dirty="0">
                        <a:solidFill>
                          <a:schemeClr val="dk1"/>
                        </a:solidFill>
                        <a:effectLst/>
                        <a:latin typeface="+mj-lt"/>
                        <a:ea typeface="+mn-ea"/>
                        <a:cs typeface="+mn-cs"/>
                      </a:endParaRPr>
                    </a:p>
                  </a:txBody>
                  <a:tcPr marL="45166" marR="45166" marT="11390" marB="11390">
                    <a:solidFill>
                      <a:srgbClr val="FFC000"/>
                    </a:solidFill>
                  </a:tcPr>
                </a:tc>
                <a:tc hMerge="1">
                  <a:txBody>
                    <a:bodyPr/>
                    <a:lstStyle/>
                    <a:p>
                      <a:endParaRPr lang="en-US"/>
                    </a:p>
                  </a:txBody>
                  <a:tcPr/>
                </a:tc>
                <a:extLst>
                  <a:ext uri="{0D108BD9-81ED-4DB2-BD59-A6C34878D82A}">
                    <a16:rowId xmlns:a16="http://schemas.microsoft.com/office/drawing/2014/main" val="1278574935"/>
                  </a:ext>
                </a:extLst>
              </a:tr>
              <a:tr h="20334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800" kern="1200" dirty="0">
                          <a:effectLst/>
                        </a:rPr>
                        <a:t>9:00 – 10:15</a:t>
                      </a:r>
                      <a:endParaRPr lang="en-US" sz="800" b="1" kern="1200" dirty="0">
                        <a:solidFill>
                          <a:schemeClr val="lt1"/>
                        </a:solidFill>
                        <a:effectLst/>
                        <a:latin typeface="Calibri" panose="020F0502020204030204" pitchFamily="34" charset="0"/>
                        <a:ea typeface="+mn-ea"/>
                        <a:cs typeface="Calibri" panose="020F0502020204030204" pitchFamily="34" charset="0"/>
                      </a:endParaRPr>
                    </a:p>
                  </a:txBody>
                  <a:tcPr marL="45166" marR="45166" marT="11390" marB="11390">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Exam Tips and Architecting for your company</a:t>
                      </a:r>
                      <a:endParaRPr lang="en-US" sz="900" kern="1200" dirty="0">
                        <a:solidFill>
                          <a:schemeClr val="dk1"/>
                        </a:solidFill>
                        <a:effectLst/>
                        <a:latin typeface="+mj-lt"/>
                        <a:ea typeface="+mn-ea"/>
                        <a:cs typeface="+mn-cs"/>
                      </a:endParaRPr>
                    </a:p>
                  </a:txBody>
                  <a:tcPr marL="45166" marR="45166" marT="11390" marB="113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Dan</a:t>
                      </a:r>
                      <a:endParaRPr lang="en-US" sz="900" kern="1200" dirty="0">
                        <a:solidFill>
                          <a:schemeClr val="dk1"/>
                        </a:solidFill>
                        <a:effectLst/>
                        <a:latin typeface="+mj-lt"/>
                        <a:ea typeface="+mn-ea"/>
                        <a:cs typeface="+mn-cs"/>
                      </a:endParaRPr>
                    </a:p>
                  </a:txBody>
                  <a:tcPr marL="45166" marR="45166" marT="11390" marB="11390"/>
                </a:tc>
                <a:extLst>
                  <a:ext uri="{0D108BD9-81ED-4DB2-BD59-A6C34878D82A}">
                    <a16:rowId xmlns:a16="http://schemas.microsoft.com/office/drawing/2014/main" val="4107098080"/>
                  </a:ext>
                </a:extLst>
              </a:tr>
              <a:tr h="17223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800" kern="1200" dirty="0">
                          <a:effectLst/>
                        </a:rPr>
                        <a:t>10:15 – 10:30</a:t>
                      </a:r>
                      <a:endParaRPr lang="en-US" sz="800" b="1" kern="1200" dirty="0">
                        <a:solidFill>
                          <a:schemeClr val="lt1"/>
                        </a:solidFill>
                        <a:effectLst/>
                        <a:latin typeface="Calibri" panose="020F0502020204030204" pitchFamily="34" charset="0"/>
                        <a:ea typeface="+mn-ea"/>
                        <a:cs typeface="Calibri" panose="020F0502020204030204" pitchFamily="34" charset="0"/>
                      </a:endParaRPr>
                    </a:p>
                  </a:txBody>
                  <a:tcPr marL="45166" marR="45166" marT="11390" marB="11390">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900" kern="1200" dirty="0">
                          <a:effectLst/>
                        </a:rPr>
                        <a:t>Break &amp; Networking with Microsoft</a:t>
                      </a:r>
                      <a:endParaRPr lang="en-US" sz="900" kern="1200" dirty="0">
                        <a:solidFill>
                          <a:schemeClr val="dk1"/>
                        </a:solidFill>
                        <a:effectLst/>
                        <a:latin typeface="+mj-lt"/>
                        <a:ea typeface="+mn-ea"/>
                        <a:cs typeface="+mn-cs"/>
                      </a:endParaRPr>
                    </a:p>
                  </a:txBody>
                  <a:tcPr marL="45166" marR="45166" marT="11390" marB="11390">
                    <a:solidFill>
                      <a:srgbClr val="FFC000"/>
                    </a:solidFill>
                  </a:tcPr>
                </a:tc>
                <a:tc hMerge="1">
                  <a:txBody>
                    <a:bodyPr/>
                    <a:lstStyle/>
                    <a:p>
                      <a:endParaRPr lang="en-US"/>
                    </a:p>
                  </a:txBody>
                  <a:tcPr/>
                </a:tc>
                <a:extLst>
                  <a:ext uri="{0D108BD9-81ED-4DB2-BD59-A6C34878D82A}">
                    <a16:rowId xmlns:a16="http://schemas.microsoft.com/office/drawing/2014/main" val="3795867663"/>
                  </a:ext>
                </a:extLst>
              </a:tr>
              <a:tr h="19219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800" kern="1200" dirty="0">
                          <a:effectLst/>
                        </a:rPr>
                        <a:t>10:30 – 12:00</a:t>
                      </a:r>
                      <a:endParaRPr lang="en-US" sz="800" b="1" kern="1200" dirty="0">
                        <a:solidFill>
                          <a:schemeClr val="lt1"/>
                        </a:solidFill>
                        <a:effectLst/>
                        <a:latin typeface="Calibri" panose="020F0502020204030204" pitchFamily="34" charset="0"/>
                        <a:ea typeface="+mn-ea"/>
                        <a:cs typeface="Calibri" panose="020F0502020204030204" pitchFamily="34" charset="0"/>
                      </a:endParaRPr>
                    </a:p>
                  </a:txBody>
                  <a:tcPr marL="45166" marR="45166" marT="11390" marB="11390">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Design Solutions using Platform Services, Part 1</a:t>
                      </a:r>
                      <a:endParaRPr lang="en-US" sz="900" kern="1200" dirty="0">
                        <a:solidFill>
                          <a:schemeClr val="dk1"/>
                        </a:solidFill>
                        <a:effectLst/>
                        <a:latin typeface="+mj-lt"/>
                        <a:ea typeface="+mn-ea"/>
                        <a:cs typeface="+mn-cs"/>
                      </a:endParaRPr>
                    </a:p>
                  </a:txBody>
                  <a:tcPr marL="45166" marR="45166" marT="11390" marB="113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Coach</a:t>
                      </a:r>
                      <a:endParaRPr lang="en-US" sz="900" kern="1200" dirty="0">
                        <a:solidFill>
                          <a:schemeClr val="dk1"/>
                        </a:solidFill>
                        <a:effectLst/>
                        <a:latin typeface="+mj-lt"/>
                        <a:ea typeface="+mn-ea"/>
                        <a:cs typeface="+mn-cs"/>
                      </a:endParaRPr>
                    </a:p>
                  </a:txBody>
                  <a:tcPr marL="45166" marR="45166" marT="11390" marB="11390"/>
                </a:tc>
                <a:extLst>
                  <a:ext uri="{0D108BD9-81ED-4DB2-BD59-A6C34878D82A}">
                    <a16:rowId xmlns:a16="http://schemas.microsoft.com/office/drawing/2014/main" val="543961611"/>
                  </a:ext>
                </a:extLst>
              </a:tr>
              <a:tr h="20334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800" kern="1200" dirty="0">
                          <a:effectLst/>
                        </a:rPr>
                        <a:t>12:00 – 1:00</a:t>
                      </a:r>
                      <a:endParaRPr lang="en-US" sz="800" b="1" kern="1200" dirty="0">
                        <a:solidFill>
                          <a:schemeClr val="lt1"/>
                        </a:solidFill>
                        <a:effectLst/>
                        <a:latin typeface="Calibri" panose="020F0502020204030204" pitchFamily="34" charset="0"/>
                        <a:ea typeface="+mn-ea"/>
                        <a:cs typeface="Calibri" panose="020F0502020204030204" pitchFamily="34" charset="0"/>
                      </a:endParaRPr>
                    </a:p>
                  </a:txBody>
                  <a:tcPr marL="45166" marR="45166" marT="11390" marB="11390">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900" kern="1200" dirty="0">
                          <a:effectLst/>
                        </a:rPr>
                        <a:t>Lunch &amp; Networking &amp; Labs</a:t>
                      </a:r>
                      <a:endParaRPr lang="en-US" sz="900" kern="1200" dirty="0">
                        <a:solidFill>
                          <a:schemeClr val="dk1"/>
                        </a:solidFill>
                        <a:effectLst/>
                        <a:latin typeface="+mj-lt"/>
                        <a:ea typeface="+mn-ea"/>
                        <a:cs typeface="+mn-cs"/>
                      </a:endParaRPr>
                    </a:p>
                  </a:txBody>
                  <a:tcPr marL="45166" marR="45166" marT="11390" marB="11390">
                    <a:solidFill>
                      <a:srgbClr val="FFC000"/>
                    </a:solidFill>
                  </a:tcPr>
                </a:tc>
                <a:tc hMerge="1">
                  <a:txBody>
                    <a:bodyPr/>
                    <a:lstStyle/>
                    <a:p>
                      <a:endParaRPr lang="en-US"/>
                    </a:p>
                  </a:txBody>
                  <a:tcPr/>
                </a:tc>
                <a:extLst>
                  <a:ext uri="{0D108BD9-81ED-4DB2-BD59-A6C34878D82A}">
                    <a16:rowId xmlns:a16="http://schemas.microsoft.com/office/drawing/2014/main" val="2334962994"/>
                  </a:ext>
                </a:extLst>
              </a:tr>
              <a:tr h="20813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800" kern="1200" dirty="0">
                          <a:effectLst/>
                        </a:rPr>
                        <a:t>1:00 – 2:00</a:t>
                      </a:r>
                      <a:endParaRPr lang="en-US" sz="800" b="1" kern="1200" dirty="0">
                        <a:solidFill>
                          <a:schemeClr val="lt1"/>
                        </a:solidFill>
                        <a:effectLst/>
                        <a:latin typeface="Calibri" panose="020F0502020204030204" pitchFamily="34" charset="0"/>
                        <a:ea typeface="+mn-ea"/>
                        <a:cs typeface="Calibri" panose="020F0502020204030204" pitchFamily="34" charset="0"/>
                      </a:endParaRPr>
                    </a:p>
                  </a:txBody>
                  <a:tcPr marL="45166" marR="45166" marT="11390" marB="11390">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Design Solutions using Platform Services, Part 2</a:t>
                      </a:r>
                      <a:endParaRPr lang="en-US" sz="900" kern="1200" dirty="0">
                        <a:solidFill>
                          <a:schemeClr val="dk1"/>
                        </a:solidFill>
                        <a:effectLst/>
                        <a:latin typeface="+mj-lt"/>
                        <a:ea typeface="+mn-ea"/>
                        <a:cs typeface="+mn-cs"/>
                      </a:endParaRPr>
                    </a:p>
                  </a:txBody>
                  <a:tcPr marL="45166" marR="45166" marT="11390" marB="113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Coach</a:t>
                      </a:r>
                      <a:endParaRPr lang="en-US" sz="900" kern="1200" dirty="0">
                        <a:solidFill>
                          <a:schemeClr val="dk1"/>
                        </a:solidFill>
                        <a:effectLst/>
                        <a:latin typeface="+mj-lt"/>
                        <a:ea typeface="+mn-ea"/>
                        <a:cs typeface="+mn-cs"/>
                      </a:endParaRPr>
                    </a:p>
                  </a:txBody>
                  <a:tcPr marL="45166" marR="45166" marT="11390" marB="11390"/>
                </a:tc>
                <a:extLst>
                  <a:ext uri="{0D108BD9-81ED-4DB2-BD59-A6C34878D82A}">
                    <a16:rowId xmlns:a16="http://schemas.microsoft.com/office/drawing/2014/main" val="1301065520"/>
                  </a:ext>
                </a:extLst>
              </a:tr>
              <a:tr h="20334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800" kern="1200" dirty="0">
                          <a:effectLst/>
                        </a:rPr>
                        <a:t>2:00 – 3:15</a:t>
                      </a:r>
                      <a:endParaRPr lang="en-US" sz="800" b="1" kern="1200" dirty="0">
                        <a:solidFill>
                          <a:schemeClr val="lt1"/>
                        </a:solidFill>
                        <a:effectLst/>
                        <a:latin typeface="Calibri" panose="020F0502020204030204" pitchFamily="34" charset="0"/>
                        <a:ea typeface="+mn-ea"/>
                        <a:cs typeface="Calibri" panose="020F0502020204030204" pitchFamily="34" charset="0"/>
                      </a:endParaRPr>
                    </a:p>
                  </a:txBody>
                  <a:tcPr marL="45166" marR="45166" marT="11390" marB="11390">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Design for Operations</a:t>
                      </a:r>
                      <a:endParaRPr lang="en-US" sz="900" kern="1200" dirty="0">
                        <a:solidFill>
                          <a:schemeClr val="dk1"/>
                        </a:solidFill>
                        <a:effectLst/>
                        <a:latin typeface="+mj-lt"/>
                        <a:ea typeface="+mn-ea"/>
                        <a:cs typeface="+mn-cs"/>
                      </a:endParaRPr>
                    </a:p>
                  </a:txBody>
                  <a:tcPr marL="45166" marR="45166" marT="11390" marB="11390"/>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Patrick</a:t>
                      </a:r>
                      <a:endParaRPr lang="en-US" sz="900" kern="1200" dirty="0">
                        <a:solidFill>
                          <a:schemeClr val="dk1"/>
                        </a:solidFill>
                        <a:effectLst/>
                        <a:latin typeface="+mj-lt"/>
                        <a:ea typeface="+mn-ea"/>
                        <a:cs typeface="+mn-cs"/>
                      </a:endParaRPr>
                    </a:p>
                  </a:txBody>
                  <a:tcPr marL="45166" marR="45166" marT="11390" marB="11390"/>
                </a:tc>
                <a:extLst>
                  <a:ext uri="{0D108BD9-81ED-4DB2-BD59-A6C34878D82A}">
                    <a16:rowId xmlns:a16="http://schemas.microsoft.com/office/drawing/2014/main" val="592646342"/>
                  </a:ext>
                </a:extLst>
              </a:tr>
              <a:tr h="20334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800" kern="1200" dirty="0">
                          <a:effectLst/>
                        </a:rPr>
                        <a:t>3:15 – 3:30</a:t>
                      </a:r>
                      <a:endParaRPr lang="en-US" sz="800" b="1" kern="1200" dirty="0">
                        <a:solidFill>
                          <a:schemeClr val="lt1"/>
                        </a:solidFill>
                        <a:effectLst/>
                        <a:latin typeface="Calibri" panose="020F0502020204030204" pitchFamily="34" charset="0"/>
                        <a:ea typeface="+mn-ea"/>
                        <a:cs typeface="Calibri" panose="020F0502020204030204" pitchFamily="34" charset="0"/>
                      </a:endParaRPr>
                    </a:p>
                  </a:txBody>
                  <a:tcPr marL="45166" marR="45166" marT="11390" marB="11390">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Break</a:t>
                      </a:r>
                      <a:endParaRPr lang="en-US" sz="900" kern="1200" dirty="0">
                        <a:solidFill>
                          <a:schemeClr val="dk1"/>
                        </a:solidFill>
                        <a:effectLst/>
                        <a:latin typeface="+mj-lt"/>
                        <a:ea typeface="+mn-ea"/>
                        <a:cs typeface="+mn-cs"/>
                      </a:endParaRPr>
                    </a:p>
                  </a:txBody>
                  <a:tcPr marL="45166" marR="45166" marT="11390" marB="11390">
                    <a:solidFill>
                      <a:srgbClr val="FFC000"/>
                    </a:solidFill>
                  </a:tcPr>
                </a:tc>
                <a:tc hMerge="1">
                  <a:txBody>
                    <a:bodyPr/>
                    <a:lstStyle/>
                    <a:p>
                      <a:endParaRPr lang="en-US"/>
                    </a:p>
                  </a:txBody>
                  <a:tcPr/>
                </a:tc>
                <a:extLst>
                  <a:ext uri="{0D108BD9-81ED-4DB2-BD59-A6C34878D82A}">
                    <a16:rowId xmlns:a16="http://schemas.microsoft.com/office/drawing/2014/main" val="1077161772"/>
                  </a:ext>
                </a:extLst>
              </a:tr>
              <a:tr h="20334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800" kern="1200" dirty="0">
                          <a:effectLst/>
                        </a:rPr>
                        <a:t>3:30 – 4:15</a:t>
                      </a:r>
                      <a:endParaRPr lang="en-US" sz="800" b="1" kern="1200" dirty="0">
                        <a:solidFill>
                          <a:schemeClr val="lt1"/>
                        </a:solidFill>
                        <a:effectLst/>
                        <a:latin typeface="Calibri" panose="020F0502020204030204" pitchFamily="34" charset="0"/>
                        <a:ea typeface="+mn-ea"/>
                        <a:cs typeface="Calibri" panose="020F0502020204030204" pitchFamily="34" charset="0"/>
                      </a:endParaRPr>
                    </a:p>
                  </a:txBody>
                  <a:tcPr marL="45166" marR="45166" marT="11390" marB="11390">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Making it Real: Whiteboarding</a:t>
                      </a:r>
                      <a:endParaRPr lang="en-US" sz="900" kern="1200" dirty="0">
                        <a:solidFill>
                          <a:schemeClr val="dk1"/>
                        </a:solidFill>
                        <a:effectLst/>
                        <a:latin typeface="+mj-lt"/>
                        <a:ea typeface="+mn-ea"/>
                        <a:cs typeface="+mn-cs"/>
                      </a:endParaRPr>
                    </a:p>
                  </a:txBody>
                  <a:tcPr marL="45166" marR="45166" marT="11390" marB="11390">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solidFill>
                            <a:schemeClr val="dk1"/>
                          </a:solidFill>
                          <a:effectLst/>
                          <a:latin typeface="+mj-lt"/>
                          <a:ea typeface="+mn-ea"/>
                          <a:cs typeface="+mn-cs"/>
                        </a:rPr>
                        <a:t>All</a:t>
                      </a:r>
                    </a:p>
                  </a:txBody>
                  <a:tcPr marL="45166" marR="45166" marT="11390" marB="11390"/>
                </a:tc>
                <a:extLst>
                  <a:ext uri="{0D108BD9-81ED-4DB2-BD59-A6C34878D82A}">
                    <a16:rowId xmlns:a16="http://schemas.microsoft.com/office/drawing/2014/main" val="2309675962"/>
                  </a:ext>
                </a:extLst>
              </a:tr>
              <a:tr h="3163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800" kern="1200" dirty="0">
                          <a:effectLst/>
                        </a:rPr>
                        <a:t>4:15 – 4:45</a:t>
                      </a:r>
                      <a:endParaRPr lang="en-US" sz="800" b="1" kern="1200" dirty="0">
                        <a:solidFill>
                          <a:schemeClr val="lt1"/>
                        </a:solidFill>
                        <a:effectLst/>
                        <a:latin typeface="Calibri" panose="020F0502020204030204" pitchFamily="34" charset="0"/>
                        <a:ea typeface="+mn-ea"/>
                        <a:cs typeface="Calibri" panose="020F0502020204030204" pitchFamily="34" charset="0"/>
                      </a:endParaRPr>
                    </a:p>
                  </a:txBody>
                  <a:tcPr marL="45166" marR="45166" marT="11390" marB="11390">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effectLst/>
                        </a:rPr>
                        <a:t>Making it Real: Architecting Real World Solutions – Whiteboarding</a:t>
                      </a:r>
                      <a:endParaRPr lang="en-US" sz="900" kern="1200" dirty="0">
                        <a:solidFill>
                          <a:schemeClr val="dk1"/>
                        </a:solidFill>
                        <a:effectLst/>
                        <a:latin typeface="+mj-lt"/>
                        <a:ea typeface="+mn-ea"/>
                        <a:cs typeface="+mn-cs"/>
                      </a:endParaRPr>
                    </a:p>
                  </a:txBody>
                  <a:tcPr marL="45166" marR="45166" marT="11390" marB="11390">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900" kern="1200" dirty="0">
                          <a:solidFill>
                            <a:schemeClr val="dk1"/>
                          </a:solidFill>
                          <a:effectLst/>
                          <a:latin typeface="+mj-lt"/>
                          <a:ea typeface="+mn-ea"/>
                          <a:cs typeface="+mn-cs"/>
                        </a:rPr>
                        <a:t>All</a:t>
                      </a:r>
                    </a:p>
                  </a:txBody>
                  <a:tcPr marL="45166" marR="45166" marT="11390" marB="11390"/>
                </a:tc>
                <a:extLst>
                  <a:ext uri="{0D108BD9-81ED-4DB2-BD59-A6C34878D82A}">
                    <a16:rowId xmlns:a16="http://schemas.microsoft.com/office/drawing/2014/main" val="4216081526"/>
                  </a:ext>
                </a:extLst>
              </a:tr>
              <a:tr h="203341">
                <a:tc>
                  <a:txBody>
                    <a:bodyPr/>
                    <a:lstStyle/>
                    <a:p>
                      <a:pPr marL="0" marR="0" algn="ctr" defTabSz="914400" rtl="0" eaLnBrk="1" latinLnBrk="0" hangingPunct="1">
                        <a:lnSpc>
                          <a:spcPct val="107000"/>
                        </a:lnSpc>
                        <a:spcBef>
                          <a:spcPts val="0"/>
                        </a:spcBef>
                        <a:spcAft>
                          <a:spcPts val="0"/>
                        </a:spcAft>
                      </a:pPr>
                      <a:r>
                        <a:rPr lang="en-US" sz="900" b="1" kern="1200" dirty="0">
                          <a:solidFill>
                            <a:schemeClr val="lt1"/>
                          </a:solidFill>
                          <a:effectLst/>
                          <a:latin typeface="Calibri" panose="020F0502020204030204" pitchFamily="34" charset="0"/>
                          <a:ea typeface="+mn-ea"/>
                          <a:cs typeface="Calibri" panose="020F0502020204030204" pitchFamily="34" charset="0"/>
                        </a:rPr>
                        <a:t>4:45-5:00</a:t>
                      </a:r>
                    </a:p>
                  </a:txBody>
                  <a:tcPr marL="45166" marR="45166" marT="11390" marB="11390">
                    <a:solidFill>
                      <a:srgbClr val="0070C0"/>
                    </a:solidFill>
                  </a:tcPr>
                </a:tc>
                <a:tc>
                  <a:txBody>
                    <a:bodyPr/>
                    <a:lstStyle/>
                    <a:p>
                      <a:pPr marL="0" marR="0" algn="l" defTabSz="914400" rtl="0" eaLnBrk="1" latinLnBrk="0" hangingPunct="1">
                        <a:lnSpc>
                          <a:spcPct val="107000"/>
                        </a:lnSpc>
                        <a:spcBef>
                          <a:spcPts val="0"/>
                        </a:spcBef>
                        <a:spcAft>
                          <a:spcPts val="0"/>
                        </a:spcAft>
                      </a:pPr>
                      <a:r>
                        <a:rPr lang="en-US" sz="900" kern="1200" dirty="0">
                          <a:solidFill>
                            <a:schemeClr val="dk1"/>
                          </a:solidFill>
                          <a:effectLst/>
                          <a:latin typeface="Calibri" panose="020F0502020204030204" pitchFamily="34" charset="0"/>
                          <a:ea typeface="+mn-ea"/>
                          <a:cs typeface="Calibri" panose="020F0502020204030204" pitchFamily="34" charset="0"/>
                        </a:rPr>
                        <a:t>Wrap-Up/Closing Next Steps and Homework (Labs)</a:t>
                      </a:r>
                    </a:p>
                  </a:txBody>
                  <a:tcPr marL="45166" marR="45166" marT="11390" marB="11390">
                    <a:solidFill>
                      <a:srgbClr val="D8DEE7"/>
                    </a:solidFill>
                  </a:tcPr>
                </a:tc>
                <a:tc>
                  <a:txBody>
                    <a:bodyPr/>
                    <a:lstStyle/>
                    <a:p>
                      <a:pPr marL="0" marR="0">
                        <a:lnSpc>
                          <a:spcPct val="107000"/>
                        </a:lnSpc>
                        <a:spcBef>
                          <a:spcPts val="0"/>
                        </a:spcBef>
                        <a:spcAft>
                          <a:spcPts val="0"/>
                        </a:spcAft>
                      </a:pPr>
                      <a:endParaRPr lang="en-US" sz="900" kern="1200" dirty="0">
                        <a:solidFill>
                          <a:schemeClr val="dk1"/>
                        </a:solidFill>
                        <a:effectLst/>
                        <a:latin typeface="+mj-lt"/>
                        <a:ea typeface="+mn-ea"/>
                        <a:cs typeface="+mn-cs"/>
                      </a:endParaRPr>
                    </a:p>
                  </a:txBody>
                  <a:tcPr marL="45166" marR="45166" marT="11390" marB="11390"/>
                </a:tc>
                <a:extLst>
                  <a:ext uri="{0D108BD9-81ED-4DB2-BD59-A6C34878D82A}">
                    <a16:rowId xmlns:a16="http://schemas.microsoft.com/office/drawing/2014/main" val="1149476677"/>
                  </a:ext>
                </a:extLst>
              </a:tr>
            </a:tbl>
          </a:graphicData>
        </a:graphic>
      </p:graphicFrame>
      <p:sp>
        <p:nvSpPr>
          <p:cNvPr id="4" name="Rectangle 3">
            <a:extLst>
              <a:ext uri="{FF2B5EF4-FFF2-40B4-BE49-F238E27FC236}">
                <a16:creationId xmlns:a16="http://schemas.microsoft.com/office/drawing/2014/main" id="{466DB7E9-4989-4BA8-AC4F-EBA688DE4992}"/>
              </a:ext>
            </a:extLst>
          </p:cNvPr>
          <p:cNvSpPr/>
          <p:nvPr/>
        </p:nvSpPr>
        <p:spPr>
          <a:xfrm>
            <a:off x="6785812" y="1946485"/>
            <a:ext cx="2266172" cy="276999"/>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0000"/>
                </a:solidFill>
                <a:effectLst/>
                <a:uLnTx/>
                <a:uFillTx/>
                <a:latin typeface="Verdana" pitchFamily="34" charset="0"/>
                <a:ea typeface="+mn-ea"/>
                <a:cs typeface="Arial" charset="0"/>
              </a:rPr>
              <a:t>Microsoft Office - 5 Wayside Rd, Burlington, MA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0000"/>
                </a:solidFill>
                <a:effectLst/>
                <a:uLnTx/>
                <a:uFillTx/>
                <a:latin typeface="Verdana" pitchFamily="34" charset="0"/>
                <a:ea typeface="+mn-ea"/>
                <a:cs typeface="Arial" charset="0"/>
              </a:rPr>
              <a:t>1st Floor – Washington/Jefferson</a:t>
            </a:r>
          </a:p>
        </p:txBody>
      </p:sp>
    </p:spTree>
    <p:extLst>
      <p:ext uri="{BB962C8B-B14F-4D97-AF65-F5344CB8AC3E}">
        <p14:creationId xmlns:p14="http://schemas.microsoft.com/office/powerpoint/2010/main" val="1087970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393430" y="2223424"/>
            <a:ext cx="1415093" cy="1460313"/>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Virtual Machines</a:t>
              </a:r>
            </a:p>
          </p:txBody>
        </p:sp>
      </p:grpSp>
      <p:grpSp>
        <p:nvGrpSpPr>
          <p:cNvPr id="23" name="Group 22"/>
          <p:cNvGrpSpPr/>
          <p:nvPr/>
        </p:nvGrpSpPr>
        <p:grpSpPr>
          <a:xfrm>
            <a:off x="2067590" y="2224157"/>
            <a:ext cx="1415093" cy="1416717"/>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Container Service</a:t>
              </a:r>
            </a:p>
          </p:txBody>
        </p:sp>
      </p:grpSp>
      <p:grpSp>
        <p:nvGrpSpPr>
          <p:cNvPr id="24" name="Group 23"/>
          <p:cNvGrpSpPr/>
          <p:nvPr/>
        </p:nvGrpSpPr>
        <p:grpSpPr>
          <a:xfrm>
            <a:off x="3620725" y="2224157"/>
            <a:ext cx="1415093" cy="1488155"/>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Service Fabric</a:t>
              </a:r>
            </a:p>
          </p:txBody>
        </p:sp>
      </p:grpSp>
      <p:grpSp>
        <p:nvGrpSpPr>
          <p:cNvPr id="25" name="Group 24"/>
          <p:cNvGrpSpPr/>
          <p:nvPr/>
        </p:nvGrpSpPr>
        <p:grpSpPr>
          <a:xfrm>
            <a:off x="5371296" y="2223424"/>
            <a:ext cx="1415093" cy="1374446"/>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App Service</a:t>
              </a:r>
            </a:p>
          </p:txBody>
        </p:sp>
      </p:grpSp>
      <p:grpSp>
        <p:nvGrpSpPr>
          <p:cNvPr id="26" name="Group 25"/>
          <p:cNvGrpSpPr/>
          <p:nvPr/>
        </p:nvGrpSpPr>
        <p:grpSpPr>
          <a:xfrm>
            <a:off x="6989213" y="2225385"/>
            <a:ext cx="1415093" cy="1451208"/>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Functions</a:t>
              </a:r>
            </a:p>
          </p:txBody>
        </p:sp>
      </p:grpSp>
      <p:sp>
        <p:nvSpPr>
          <p:cNvPr id="17" name="TextBox 16"/>
          <p:cNvSpPr txBox="1"/>
          <p:nvPr/>
        </p:nvSpPr>
        <p:spPr>
          <a:xfrm>
            <a:off x="393430" y="4488697"/>
            <a:ext cx="3227294"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Customer-managed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(IaaS)</a:t>
            </a:r>
          </a:p>
        </p:txBody>
      </p:sp>
      <p:sp>
        <p:nvSpPr>
          <p:cNvPr id="18" name="TextBox 17"/>
          <p:cNvSpPr txBox="1"/>
          <p:nvPr/>
        </p:nvSpPr>
        <p:spPr>
          <a:xfrm>
            <a:off x="3620725" y="4488697"/>
            <a:ext cx="3165665"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Platform-managed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(PaaS)</a:t>
            </a:r>
          </a:p>
        </p:txBody>
      </p:sp>
      <p:sp>
        <p:nvSpPr>
          <p:cNvPr id="19" name="TextBox 18"/>
          <p:cNvSpPr txBox="1"/>
          <p:nvPr/>
        </p:nvSpPr>
        <p:spPr>
          <a:xfrm>
            <a:off x="7128831" y="4488697"/>
            <a:ext cx="1275475"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Code-only</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a:t>
            </a:r>
            <a:r>
              <a:rPr lang="en-US" sz="1350" b="0" err="1">
                <a:solidFill>
                  <a:prstClr val="black"/>
                </a:solidFill>
                <a:latin typeface="Segoe UI Light" panose="020B0502040204020203" pitchFamily="34" charset="0"/>
                <a:cs typeface="Segoe UI Light" panose="020B0502040204020203" pitchFamily="34" charset="0"/>
              </a:rPr>
              <a:t>serverless</a:t>
            </a:r>
            <a:r>
              <a:rPr lang="en-US" sz="1350" b="0">
                <a:solidFill>
                  <a:prstClr val="black"/>
                </a:solidFill>
                <a:latin typeface="Segoe UI Light" panose="020B0502040204020203" pitchFamily="34" charset="0"/>
                <a:cs typeface="Segoe UI Light" panose="020B0502040204020203" pitchFamily="34" charset="0"/>
              </a:rPr>
              <a:t>)</a:t>
            </a:r>
          </a:p>
        </p:txBody>
      </p:sp>
      <p:sp>
        <p:nvSpPr>
          <p:cNvPr id="21" name="TextBox 20"/>
          <p:cNvSpPr txBox="1"/>
          <p:nvPr/>
        </p:nvSpPr>
        <p:spPr>
          <a:xfrm>
            <a:off x="353148" y="1080135"/>
            <a:ext cx="7030632" cy="1107996"/>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The Power Of Choice</a:t>
            </a:r>
          </a:p>
          <a:p>
            <a:pPr defTabSz="914126" fontAlgn="auto">
              <a:lnSpc>
                <a:spcPct val="90000"/>
              </a:lnSpc>
              <a:spcBef>
                <a:spcPct val="20000"/>
              </a:spcBef>
              <a:spcAft>
                <a:spcPts val="0"/>
              </a:spcAft>
              <a:buSzPct val="80000"/>
              <a:defRPr/>
            </a:pPr>
            <a:r>
              <a:rPr lang="en-US" b="0">
                <a:solidFill>
                  <a:srgbClr val="FF8A00"/>
                </a:solidFill>
                <a:latin typeface="Segoe UI Light" panose="020B0502040204020203" pitchFamily="34" charset="0"/>
                <a:cs typeface="Segoe UI Light" panose="020B0502040204020203" pitchFamily="34" charset="0"/>
              </a:rPr>
              <a:t>Compute</a:t>
            </a:r>
            <a:endParaRPr lang="en-US" sz="3600" b="0">
              <a:solidFill>
                <a:srgbClr val="FF8A00"/>
              </a:solidFill>
              <a:latin typeface="Segoe UI Light" panose="020B0502040204020203" pitchFamily="34" charset="0"/>
              <a:cs typeface="Segoe UI Light" panose="020B0502040204020203" pitchFamily="34" charset="0"/>
            </a:endParaRPr>
          </a:p>
        </p:txBody>
      </p:sp>
      <p:sp>
        <p:nvSpPr>
          <p:cNvPr id="27" name="Left-Right Arrow 2"/>
          <p:cNvSpPr/>
          <p:nvPr/>
        </p:nvSpPr>
        <p:spPr bwMode="auto">
          <a:xfrm>
            <a:off x="424249" y="3703467"/>
            <a:ext cx="8124753" cy="713792"/>
          </a:xfrm>
          <a:prstGeom prst="leftRightArrow">
            <a:avLst/>
          </a:prstGeom>
          <a:solidFill>
            <a:srgbClr val="00AEEF"/>
          </a:solidFill>
          <a:ln w="9525" cap="flat" cmpd="sng" algn="ctr">
            <a:noFill/>
            <a:prstDash val="solid"/>
            <a:headEnd type="none" w="med" len="med"/>
            <a:tailEnd type="none" w="med" len="med"/>
          </a:ln>
          <a:effectLst/>
        </p:spPr>
        <p:txBody>
          <a:bodyPr vert="horz" wrap="square" lIns="68568" tIns="34285" rIns="68568" bIns="34285" numCol="1" rtlCol="0" anchor="ctr" anchorCtr="0" compatLnSpc="1">
            <a:prstTxWarp prst="textNoShape">
              <a:avLst/>
            </a:prstTxWarp>
          </a:bodyPr>
          <a:lstStyle/>
          <a:p>
            <a:pPr algn="ctr" defTabSz="685489">
              <a:defRPr/>
            </a:pPr>
            <a:endParaRPr lang="en-US" sz="1725" b="0" kern="0">
              <a:gradFill>
                <a:gsLst>
                  <a:gs pos="0">
                    <a:srgbClr val="FFFFFF"/>
                  </a:gs>
                  <a:gs pos="100000">
                    <a:srgbClr val="FFFFFF"/>
                  </a:gs>
                </a:gsLst>
                <a:lin ang="5400000" scaled="0"/>
              </a:gradFill>
              <a:latin typeface="Segoe UI"/>
              <a:cs typeface="+mn-cs"/>
            </a:endParaRPr>
          </a:p>
        </p:txBody>
      </p:sp>
      <p:sp>
        <p:nvSpPr>
          <p:cNvPr id="29" name="TextBox 28"/>
          <p:cNvSpPr txBox="1"/>
          <p:nvPr/>
        </p:nvSpPr>
        <p:spPr>
          <a:xfrm>
            <a:off x="800977" y="3927040"/>
            <a:ext cx="2101466" cy="290849"/>
          </a:xfrm>
          <a:prstGeom prst="rect">
            <a:avLst/>
          </a:prstGeom>
          <a:noFill/>
        </p:spPr>
        <p:txBody>
          <a:bodyPr wrap="square" lIns="0" tIns="0" rIns="0" bIns="0" rtlCol="0">
            <a:spAutoFit/>
          </a:bodyPr>
          <a:lstStyle/>
          <a:p>
            <a:pPr defTabSz="685800" fontAlgn="auto">
              <a:lnSpc>
                <a:spcPct val="90000"/>
              </a:lnSpc>
              <a:spcBef>
                <a:spcPct val="20000"/>
              </a:spcBef>
              <a:spcAft>
                <a:spcPts val="0"/>
              </a:spcAft>
              <a:buSzPct val="80000"/>
              <a:defRPr/>
            </a:pPr>
            <a:r>
              <a:rPr lang="en-US" sz="2100" b="0">
                <a:solidFill>
                  <a:prstClr val="white"/>
                </a:solidFill>
                <a:latin typeface="Calibri" panose="020F0502020204030204"/>
                <a:cs typeface="+mn-cs"/>
              </a:rPr>
              <a:t>More Control</a:t>
            </a:r>
          </a:p>
        </p:txBody>
      </p:sp>
      <p:sp>
        <p:nvSpPr>
          <p:cNvPr id="30" name="TextBox 29"/>
          <p:cNvSpPr txBox="1"/>
          <p:nvPr/>
        </p:nvSpPr>
        <p:spPr>
          <a:xfrm>
            <a:off x="6117889" y="3914937"/>
            <a:ext cx="2101466" cy="290849"/>
          </a:xfrm>
          <a:prstGeom prst="rect">
            <a:avLst/>
          </a:prstGeom>
          <a:noFill/>
        </p:spPr>
        <p:txBody>
          <a:bodyPr wrap="square" lIns="0" tIns="0" rIns="0" bIns="0" rtlCol="0">
            <a:spAutoFit/>
          </a:bodyPr>
          <a:lstStyle/>
          <a:p>
            <a:pPr algn="r" defTabSz="685800" fontAlgn="auto">
              <a:lnSpc>
                <a:spcPct val="90000"/>
              </a:lnSpc>
              <a:spcBef>
                <a:spcPct val="20000"/>
              </a:spcBef>
              <a:spcAft>
                <a:spcPts val="0"/>
              </a:spcAft>
              <a:buSzPct val="80000"/>
              <a:defRPr/>
            </a:pPr>
            <a:r>
              <a:rPr lang="en-US" sz="2100" b="0">
                <a:solidFill>
                  <a:prstClr val="white"/>
                </a:solidFill>
                <a:latin typeface="Calibri" panose="020F0502020204030204"/>
                <a:cs typeface="+mn-cs"/>
              </a:rPr>
              <a:t>Focus on the App</a:t>
            </a:r>
          </a:p>
        </p:txBody>
      </p:sp>
      <p:sp>
        <p:nvSpPr>
          <p:cNvPr id="10" name="Title 9">
            <a:extLst>
              <a:ext uri="{FF2B5EF4-FFF2-40B4-BE49-F238E27FC236}">
                <a16:creationId xmlns:a16="http://schemas.microsoft.com/office/drawing/2014/main" id="{C169B438-8F7C-4001-AAE2-8E913DBD19BE}"/>
              </a:ext>
            </a:extLst>
          </p:cNvPr>
          <p:cNvSpPr>
            <a:spLocks noGrp="1"/>
          </p:cNvSpPr>
          <p:nvPr>
            <p:ph type="title"/>
          </p:nvPr>
        </p:nvSpPr>
        <p:spPr/>
        <p:txBody>
          <a:bodyPr/>
          <a:lstStyle/>
          <a:p>
            <a:endParaRPr lang="en-US" dirty="0"/>
          </a:p>
        </p:txBody>
      </p:sp>
      <p:sp>
        <p:nvSpPr>
          <p:cNvPr id="11" name="Text Placeholder 10">
            <a:extLst>
              <a:ext uri="{FF2B5EF4-FFF2-40B4-BE49-F238E27FC236}">
                <a16:creationId xmlns:a16="http://schemas.microsoft.com/office/drawing/2014/main" id="{ADE8A35C-C79D-43B1-A680-E5823A5054D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9322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8A1F64-C163-4D35-9DAD-43F25536353C}"/>
              </a:ext>
            </a:extLst>
          </p:cNvPr>
          <p:cNvSpPr>
            <a:spLocks noGrp="1"/>
          </p:cNvSpPr>
          <p:nvPr>
            <p:ph type="title"/>
          </p:nvPr>
        </p:nvSpPr>
        <p:spPr/>
        <p:txBody>
          <a:bodyPr/>
          <a:lstStyle/>
          <a:p>
            <a:r>
              <a:rPr lang="en-US"/>
              <a:t>Compute</a:t>
            </a:r>
          </a:p>
        </p:txBody>
      </p:sp>
      <p:graphicFrame>
        <p:nvGraphicFramePr>
          <p:cNvPr id="6" name="Content Placeholder 5">
            <a:extLst>
              <a:ext uri="{FF2B5EF4-FFF2-40B4-BE49-F238E27FC236}">
                <a16:creationId xmlns:a16="http://schemas.microsoft.com/office/drawing/2014/main" id="{697F6F88-465C-4068-B44D-CECE3E38F253}"/>
              </a:ext>
            </a:extLst>
          </p:cNvPr>
          <p:cNvGraphicFramePr>
            <a:graphicFrameLocks noGrp="1"/>
          </p:cNvGraphicFramePr>
          <p:nvPr>
            <p:ph idx="1"/>
            <p:extLst/>
          </p:nvPr>
        </p:nvGraphicFramePr>
        <p:xfrm>
          <a:off x="628650" y="2226468"/>
          <a:ext cx="7886700" cy="3176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rrow: Left-Right 7">
            <a:extLst>
              <a:ext uri="{FF2B5EF4-FFF2-40B4-BE49-F238E27FC236}">
                <a16:creationId xmlns:a16="http://schemas.microsoft.com/office/drawing/2014/main" id="{CB95E4A3-C6CF-46DF-9727-201D440A86AD}"/>
              </a:ext>
            </a:extLst>
          </p:cNvPr>
          <p:cNvSpPr/>
          <p:nvPr/>
        </p:nvSpPr>
        <p:spPr>
          <a:xfrm>
            <a:off x="1111828" y="3814796"/>
            <a:ext cx="6920345" cy="84512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557" fontAlgn="auto">
              <a:spcBef>
                <a:spcPts val="0"/>
              </a:spcBef>
              <a:spcAft>
                <a:spcPts val="0"/>
              </a:spcAft>
              <a:defRPr/>
            </a:pPr>
            <a:endParaRPr lang="en-US" sz="1350" b="0">
              <a:solidFill>
                <a:srgbClr val="FFFFFF"/>
              </a:solidFill>
              <a:latin typeface="Segoe UI Semilight"/>
            </a:endParaRPr>
          </a:p>
        </p:txBody>
      </p:sp>
      <p:sp>
        <p:nvSpPr>
          <p:cNvPr id="9" name="TextBox 8">
            <a:extLst>
              <a:ext uri="{FF2B5EF4-FFF2-40B4-BE49-F238E27FC236}">
                <a16:creationId xmlns:a16="http://schemas.microsoft.com/office/drawing/2014/main" id="{8E36812A-F303-4416-AEFA-93AA17B65680}"/>
              </a:ext>
            </a:extLst>
          </p:cNvPr>
          <p:cNvSpPr txBox="1"/>
          <p:nvPr/>
        </p:nvSpPr>
        <p:spPr>
          <a:xfrm>
            <a:off x="1046166" y="4659922"/>
            <a:ext cx="1127966" cy="300082"/>
          </a:xfrm>
          <a:prstGeom prst="rect">
            <a:avLst/>
          </a:prstGeom>
          <a:noFill/>
        </p:spPr>
        <p:txBody>
          <a:bodyPr wrap="square" rtlCol="0">
            <a:spAutoFit/>
          </a:bodyPr>
          <a:lstStyle/>
          <a:p>
            <a:pPr defTabSz="699557" fontAlgn="auto">
              <a:spcBef>
                <a:spcPts val="0"/>
              </a:spcBef>
              <a:spcAft>
                <a:spcPts val="0"/>
              </a:spcAft>
              <a:defRPr/>
            </a:pPr>
            <a:r>
              <a:rPr lang="en-US" sz="1350" b="0">
                <a:solidFill>
                  <a:srgbClr val="353535"/>
                </a:solidFill>
                <a:latin typeface="Segoe UI Semilight"/>
                <a:cs typeface="+mn-cs"/>
              </a:rPr>
              <a:t>SERVERS!</a:t>
            </a:r>
          </a:p>
        </p:txBody>
      </p:sp>
      <p:sp>
        <p:nvSpPr>
          <p:cNvPr id="10" name="TextBox 9">
            <a:extLst>
              <a:ext uri="{FF2B5EF4-FFF2-40B4-BE49-F238E27FC236}">
                <a16:creationId xmlns:a16="http://schemas.microsoft.com/office/drawing/2014/main" id="{10045F2F-9756-4069-9BC0-D023EF91CF1B}"/>
              </a:ext>
            </a:extLst>
          </p:cNvPr>
          <p:cNvSpPr txBox="1"/>
          <p:nvPr/>
        </p:nvSpPr>
        <p:spPr>
          <a:xfrm>
            <a:off x="7145795" y="4659922"/>
            <a:ext cx="1127966" cy="507831"/>
          </a:xfrm>
          <a:prstGeom prst="rect">
            <a:avLst/>
          </a:prstGeom>
          <a:noFill/>
        </p:spPr>
        <p:txBody>
          <a:bodyPr wrap="square" rtlCol="0">
            <a:spAutoFit/>
          </a:bodyPr>
          <a:lstStyle/>
          <a:p>
            <a:pPr defTabSz="699557" fontAlgn="auto">
              <a:spcBef>
                <a:spcPts val="0"/>
              </a:spcBef>
              <a:spcAft>
                <a:spcPts val="0"/>
              </a:spcAft>
              <a:defRPr/>
            </a:pPr>
            <a:r>
              <a:rPr lang="en-US" sz="1350" b="0">
                <a:solidFill>
                  <a:srgbClr val="353535"/>
                </a:solidFill>
                <a:latin typeface="Segoe UI Semilight"/>
                <a:cs typeface="+mn-cs"/>
              </a:rPr>
              <a:t>SERVERLESS!</a:t>
            </a:r>
          </a:p>
        </p:txBody>
      </p:sp>
      <p:sp>
        <p:nvSpPr>
          <p:cNvPr id="2" name="TextBox 1">
            <a:extLst>
              <a:ext uri="{FF2B5EF4-FFF2-40B4-BE49-F238E27FC236}">
                <a16:creationId xmlns:a16="http://schemas.microsoft.com/office/drawing/2014/main" id="{A7C1C82E-E07D-4077-AEDA-EC4BC370CEB6}"/>
              </a:ext>
            </a:extLst>
          </p:cNvPr>
          <p:cNvSpPr txBox="1"/>
          <p:nvPr/>
        </p:nvSpPr>
        <p:spPr>
          <a:xfrm>
            <a:off x="526895" y="5482218"/>
            <a:ext cx="8329961" cy="553998"/>
          </a:xfrm>
          <a:prstGeom prst="rect">
            <a:avLst/>
          </a:prstGeom>
          <a:noFill/>
        </p:spPr>
        <p:txBody>
          <a:bodyPr wrap="square" lIns="137160" tIns="109728" rIns="137160" bIns="109728" rtlCol="0">
            <a:spAutoFit/>
          </a:bodyPr>
          <a:lstStyle/>
          <a:p>
            <a:pPr algn="ctr" defTabSz="699557" fontAlgn="auto">
              <a:lnSpc>
                <a:spcPct val="90000"/>
              </a:lnSpc>
              <a:spcBef>
                <a:spcPts val="0"/>
              </a:spcBef>
              <a:spcAft>
                <a:spcPts val="450"/>
              </a:spcAft>
              <a:defRPr/>
            </a:pPr>
            <a:r>
              <a:rPr lang="en-US" sz="2400">
                <a:gradFill>
                  <a:gsLst>
                    <a:gs pos="2917">
                      <a:srgbClr val="353535"/>
                    </a:gs>
                    <a:gs pos="30000">
                      <a:srgbClr val="353535"/>
                    </a:gs>
                  </a:gsLst>
                  <a:lin ang="5400000" scaled="0"/>
                </a:gradFill>
                <a:latin typeface="Segoe UI Semilight"/>
                <a:cs typeface="+mn-cs"/>
              </a:rPr>
              <a:t>Computer Comparisonhttps</a:t>
            </a:r>
            <a:r>
              <a:rPr lang="en-US" sz="2400" dirty="0">
                <a:gradFill>
                  <a:gsLst>
                    <a:gs pos="2917">
                      <a:srgbClr val="353535"/>
                    </a:gs>
                    <a:gs pos="30000">
                      <a:srgbClr val="353535"/>
                    </a:gs>
                  </a:gsLst>
                  <a:lin ang="5400000" scaled="0"/>
                </a:gradFill>
                <a:latin typeface="Segoe UI Semilight"/>
                <a:cs typeface="+mn-cs"/>
              </a:rPr>
              <a:t>://aka.ms/comparecompute</a:t>
            </a:r>
          </a:p>
        </p:txBody>
      </p:sp>
    </p:spTree>
    <p:extLst>
      <p:ext uri="{BB962C8B-B14F-4D97-AF65-F5344CB8AC3E}">
        <p14:creationId xmlns:p14="http://schemas.microsoft.com/office/powerpoint/2010/main" val="188863378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5466521" y="1739794"/>
            <a:ext cx="3393108" cy="3393590"/>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3" tIns="107546" rIns="134433" bIns="107546" numCol="1" spcCol="0" rtlCol="0" fromWordArt="0" anchor="t" anchorCtr="0" forceAA="0" compatLnSpc="1">
            <a:prstTxWarp prst="textNoShape">
              <a:avLst/>
            </a:prstTxWarp>
            <a:noAutofit/>
          </a:bodyPr>
          <a:lstStyle/>
          <a:p>
            <a:pPr algn="ctr" defTabSz="685448">
              <a:lnSpc>
                <a:spcPct val="90000"/>
              </a:lnSpc>
              <a:defRPr/>
            </a:pPr>
            <a:endParaRPr lang="en-US"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Content Placeholder 2"/>
          <p:cNvSpPr txBox="1">
            <a:spLocks/>
          </p:cNvSpPr>
          <p:nvPr/>
        </p:nvSpPr>
        <p:spPr>
          <a:xfrm>
            <a:off x="212214" y="3073652"/>
            <a:ext cx="5550868" cy="1833019"/>
          </a:xfrm>
          <a:prstGeom prst="rect">
            <a:avLst/>
          </a:prstGeom>
          <a:noFill/>
        </p:spPr>
        <p:txBody>
          <a:bodyPr vert="horz" wrap="square" lIns="134433" tIns="107546" rIns="134433" bIns="107546"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471">
              <a:lnSpc>
                <a:spcPct val="100000"/>
              </a:lnSpc>
              <a:spcBef>
                <a:spcPts val="0"/>
              </a:spcBef>
              <a:spcAft>
                <a:spcPts val="882"/>
              </a:spcAft>
              <a:buClr>
                <a:srgbClr val="FFFFFF"/>
              </a:buClr>
              <a:buNone/>
              <a:defRPr/>
            </a:pPr>
            <a:r>
              <a:rPr lang="en-US" sz="1500" b="0" dirty="0">
                <a:solidFill>
                  <a:srgbClr val="505050"/>
                </a:solidFill>
                <a:latin typeface="Segoe UI Light"/>
                <a:cs typeface="Segoe UI Semibold" panose="020B0702040204020203" pitchFamily="34" charset="0"/>
              </a:rPr>
              <a:t>Ubuntu, Red Hat, Windows, SUSE, CoreOS</a:t>
            </a:r>
          </a:p>
          <a:p>
            <a:pPr marL="0" indent="0" defTabSz="685471">
              <a:lnSpc>
                <a:spcPct val="100000"/>
              </a:lnSpc>
              <a:spcBef>
                <a:spcPts val="0"/>
              </a:spcBef>
              <a:spcAft>
                <a:spcPts val="882"/>
              </a:spcAft>
              <a:buClr>
                <a:srgbClr val="FFFFFF"/>
              </a:buClr>
              <a:buNone/>
              <a:defRPr/>
            </a:pPr>
            <a:r>
              <a:rPr lang="en-US" sz="1500" b="0" dirty="0">
                <a:solidFill>
                  <a:srgbClr val="505050"/>
                </a:solidFill>
                <a:latin typeface="Segoe UI Light"/>
                <a:cs typeface="Segoe UI Semibold" panose="020B0702040204020203" pitchFamily="34" charset="0"/>
              </a:rPr>
              <a:t>DevOps Extensions with Chef and Puppet</a:t>
            </a:r>
          </a:p>
          <a:p>
            <a:pPr marL="0" indent="0" defTabSz="685471">
              <a:lnSpc>
                <a:spcPct val="100000"/>
              </a:lnSpc>
              <a:spcBef>
                <a:spcPts val="0"/>
              </a:spcBef>
              <a:spcAft>
                <a:spcPts val="882"/>
              </a:spcAft>
              <a:buClr>
                <a:srgbClr val="FFFFFF"/>
              </a:buClr>
              <a:buNone/>
              <a:defRPr/>
            </a:pPr>
            <a:r>
              <a:rPr lang="en-US" sz="1500" b="0" dirty="0">
                <a:solidFill>
                  <a:srgbClr val="505050"/>
                </a:solidFill>
                <a:latin typeface="Segoe UI Light"/>
                <a:cs typeface="Segoe UI Semibold" panose="020B0702040204020203" pitchFamily="34" charset="0"/>
              </a:rPr>
              <a:t>Multiple sizes </a:t>
            </a:r>
          </a:p>
          <a:p>
            <a:pPr marL="0" indent="0" defTabSz="685471">
              <a:lnSpc>
                <a:spcPct val="100000"/>
              </a:lnSpc>
              <a:spcBef>
                <a:spcPts val="0"/>
              </a:spcBef>
              <a:spcAft>
                <a:spcPts val="882"/>
              </a:spcAft>
              <a:buClr>
                <a:srgbClr val="FFFFFF"/>
              </a:buClr>
              <a:buNone/>
              <a:defRPr/>
            </a:pPr>
            <a:r>
              <a:rPr lang="en-US" sz="1500" b="0" dirty="0">
                <a:solidFill>
                  <a:srgbClr val="505050"/>
                </a:solidFill>
                <a:latin typeface="Segoe UI Light"/>
                <a:cs typeface="Segoe UI Semibold" panose="020B0702040204020203" pitchFamily="34" charset="0"/>
              </a:rPr>
              <a:t>Hundreds of items in marketplace</a:t>
            </a:r>
          </a:p>
          <a:p>
            <a:pPr marL="0" indent="0" defTabSz="685471">
              <a:lnSpc>
                <a:spcPct val="100000"/>
              </a:lnSpc>
              <a:spcBef>
                <a:spcPts val="0"/>
              </a:spcBef>
              <a:spcAft>
                <a:spcPts val="882"/>
              </a:spcAft>
              <a:buClr>
                <a:srgbClr val="FFFFFF"/>
              </a:buClr>
              <a:buNone/>
              <a:defRPr/>
            </a:pPr>
            <a:endParaRPr lang="en-US" sz="1500" b="0" dirty="0">
              <a:solidFill>
                <a:srgbClr val="505050"/>
              </a:solidFill>
              <a:latin typeface="Segoe UI Light"/>
              <a:cs typeface="Segoe UI Semibold" panose="020B0702040204020203" pitchFamily="34" charset="0"/>
            </a:endParaRPr>
          </a:p>
        </p:txBody>
      </p:sp>
      <p:sp>
        <p:nvSpPr>
          <p:cNvPr id="5" name="Title 1"/>
          <p:cNvSpPr txBox="1">
            <a:spLocks/>
          </p:cNvSpPr>
          <p:nvPr/>
        </p:nvSpPr>
        <p:spPr>
          <a:xfrm>
            <a:off x="192019" y="1940586"/>
            <a:ext cx="8222679" cy="77011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a:spcBef>
                <a:spcPts val="882"/>
              </a:spcBef>
              <a:defRPr/>
            </a:pPr>
            <a:r>
              <a:rPr lang="en-US" sz="3600" spc="-77" dirty="0">
                <a:solidFill>
                  <a:srgbClr val="505050"/>
                </a:solidFill>
                <a:latin typeface="Segoe UI Light"/>
              </a:rPr>
              <a:t>Virtual Machines</a:t>
            </a:r>
          </a:p>
        </p:txBody>
      </p:sp>
      <p:sp>
        <p:nvSpPr>
          <p:cNvPr id="6" name="AutoShape 3"/>
          <p:cNvSpPr>
            <a:spLocks noChangeAspect="1" noChangeArrowheads="1" noTextEdit="1"/>
          </p:cNvSpPr>
          <p:nvPr/>
        </p:nvSpPr>
        <p:spPr bwMode="auto">
          <a:xfrm>
            <a:off x="5956325" y="1561186"/>
            <a:ext cx="2974076" cy="2815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7" tIns="33608" rIns="67217" bIns="33608" numCol="1" anchor="t" anchorCtr="0" compatLnSpc="1">
            <a:prstTxWarp prst="textNoShape">
              <a:avLst/>
            </a:prstTxWarp>
          </a:bodyPr>
          <a:lstStyle/>
          <a:p>
            <a:pPr defTabSz="672164" fontAlgn="auto">
              <a:spcBef>
                <a:spcPts val="0"/>
              </a:spcBef>
              <a:spcAft>
                <a:spcPts val="0"/>
              </a:spcAft>
              <a:defRPr/>
            </a:pPr>
            <a:endParaRPr lang="en-US" sz="1350" b="0" kern="0">
              <a:solidFill>
                <a:sysClr val="windowText" lastClr="000000"/>
              </a:solidFill>
              <a:latin typeface="Segoe UI" panose="020B0502040204020203" pitchFamily="34" charset="0"/>
              <a:ea typeface="MS PGothic" panose="020B0600070205080204" pitchFamily="34" charset="-128"/>
              <a:cs typeface="+mn-cs"/>
            </a:endParaRPr>
          </a:p>
        </p:txBody>
      </p:sp>
      <p:sp>
        <p:nvSpPr>
          <p:cNvPr id="7" name="Freeform 5"/>
          <p:cNvSpPr>
            <a:spLocks/>
          </p:cNvSpPr>
          <p:nvPr/>
        </p:nvSpPr>
        <p:spPr bwMode="auto">
          <a:xfrm>
            <a:off x="5787386" y="1948202"/>
            <a:ext cx="2723935" cy="165321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7" tIns="33608" rIns="67217" bIns="33608" numCol="1" anchor="t" anchorCtr="0" compatLnSpc="1">
            <a:prstTxWarp prst="textNoShape">
              <a:avLst/>
            </a:prstTxWarp>
          </a:bodyPr>
          <a:lstStyle/>
          <a:p>
            <a:pPr defTabSz="672164" fontAlgn="auto">
              <a:spcBef>
                <a:spcPts val="0"/>
              </a:spcBef>
              <a:spcAft>
                <a:spcPts val="0"/>
              </a:spcAft>
              <a:defRPr/>
            </a:pPr>
            <a:endParaRPr lang="en-US" sz="1350" b="0" kern="0" dirty="0">
              <a:solidFill>
                <a:sysClr val="windowText" lastClr="000000"/>
              </a:solidFill>
              <a:latin typeface="Segoe UI" panose="020B0502040204020203" pitchFamily="34" charset="0"/>
              <a:ea typeface="MS PGothic" panose="020B0600070205080204" pitchFamily="34" charset="-128"/>
              <a:cs typeface="+mn-cs"/>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461028" y="2947151"/>
            <a:ext cx="1419846" cy="1308525"/>
          </a:xfrm>
          <a:prstGeom prst="rect">
            <a:avLst/>
          </a:prstGeom>
        </p:spPr>
      </p:pic>
    </p:spTree>
    <p:extLst>
      <p:ext uri="{BB962C8B-B14F-4D97-AF65-F5344CB8AC3E}">
        <p14:creationId xmlns:p14="http://schemas.microsoft.com/office/powerpoint/2010/main" val="2508264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2.54199E-7 L -0.05285 2.54199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82932E-6 L -0.05284 -1.82932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nvPr>
        </p:nvGraphicFramePr>
        <p:xfrm>
          <a:off x="274575" y="1933120"/>
          <a:ext cx="8778276" cy="3498664"/>
        </p:xfrm>
        <a:graphic>
          <a:graphicData uri="http://schemas.openxmlformats.org/drawingml/2006/table">
            <a:tbl>
              <a:tblPr firstRow="1" bandRow="1">
                <a:tableStyleId>{5C22544A-7EE6-4342-B048-85BDC9FD1C3A}</a:tableStyleId>
              </a:tblPr>
              <a:tblGrid>
                <a:gridCol w="1463046">
                  <a:extLst>
                    <a:ext uri="{9D8B030D-6E8A-4147-A177-3AD203B41FA5}">
                      <a16:colId xmlns:a16="http://schemas.microsoft.com/office/drawing/2014/main" val="3343220613"/>
                    </a:ext>
                  </a:extLst>
                </a:gridCol>
                <a:gridCol w="1463046">
                  <a:extLst>
                    <a:ext uri="{9D8B030D-6E8A-4147-A177-3AD203B41FA5}">
                      <a16:colId xmlns:a16="http://schemas.microsoft.com/office/drawing/2014/main" val="3245494395"/>
                    </a:ext>
                  </a:extLst>
                </a:gridCol>
                <a:gridCol w="1463046">
                  <a:extLst>
                    <a:ext uri="{9D8B030D-6E8A-4147-A177-3AD203B41FA5}">
                      <a16:colId xmlns:a16="http://schemas.microsoft.com/office/drawing/2014/main" val="2870826767"/>
                    </a:ext>
                  </a:extLst>
                </a:gridCol>
                <a:gridCol w="1463046">
                  <a:extLst>
                    <a:ext uri="{9D8B030D-6E8A-4147-A177-3AD203B41FA5}">
                      <a16:colId xmlns:a16="http://schemas.microsoft.com/office/drawing/2014/main" val="3052319419"/>
                    </a:ext>
                  </a:extLst>
                </a:gridCol>
                <a:gridCol w="1463046">
                  <a:extLst>
                    <a:ext uri="{9D8B030D-6E8A-4147-A177-3AD203B41FA5}">
                      <a16:colId xmlns:a16="http://schemas.microsoft.com/office/drawing/2014/main" val="4270810954"/>
                    </a:ext>
                  </a:extLst>
                </a:gridCol>
                <a:gridCol w="1463046">
                  <a:extLst>
                    <a:ext uri="{9D8B030D-6E8A-4147-A177-3AD203B41FA5}">
                      <a16:colId xmlns:a16="http://schemas.microsoft.com/office/drawing/2014/main" val="628797399"/>
                    </a:ext>
                  </a:extLst>
                </a:gridCol>
              </a:tblGrid>
              <a:tr h="1749332">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1442843"/>
                  </a:ext>
                </a:extLst>
              </a:tr>
              <a:tr h="1749332">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300" dirty="0"/>
                    </a:p>
                  </a:txBody>
                  <a:tcPr marL="67213" marR="67213" marT="33611" marB="3361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152213"/>
                  </a:ext>
                </a:extLst>
              </a:tr>
            </a:tbl>
          </a:graphicData>
        </a:graphic>
      </p:graphicFrame>
      <p:grpSp>
        <p:nvGrpSpPr>
          <p:cNvPr id="5" name="Group 4"/>
          <p:cNvGrpSpPr/>
          <p:nvPr/>
        </p:nvGrpSpPr>
        <p:grpSpPr>
          <a:xfrm>
            <a:off x="3113750" y="1579861"/>
            <a:ext cx="1604019" cy="1694344"/>
            <a:chOff x="66528" y="1779460"/>
            <a:chExt cx="2182814" cy="2305406"/>
          </a:xfrm>
        </p:grpSpPr>
        <p:sp>
          <p:nvSpPr>
            <p:cNvPr id="31" name="Rectangle 30"/>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New generation</a:t>
              </a:r>
              <a:br>
                <a:rPr lang="en-US" sz="1200" kern="0" dirty="0">
                  <a:solidFill>
                    <a:srgbClr val="353535"/>
                  </a:solidFill>
                  <a:ea typeface="Segoe UI" pitchFamily="34" charset="0"/>
                  <a:cs typeface="Segoe UI" pitchFamily="34" charset="0"/>
                </a:rPr>
              </a:br>
              <a:r>
                <a:rPr lang="en-US" sz="1200" kern="0" dirty="0">
                  <a:solidFill>
                    <a:srgbClr val="353535"/>
                  </a:solidFill>
                  <a:ea typeface="Segoe UI" pitchFamily="34" charset="0"/>
                  <a:cs typeface="Segoe UI" pitchFamily="34" charset="0"/>
                </a:rPr>
                <a:t>of D family VMs</a:t>
              </a:r>
            </a:p>
          </p:txBody>
        </p:sp>
        <p:grpSp>
          <p:nvGrpSpPr>
            <p:cNvPr id="95" name="Group 94"/>
            <p:cNvGrpSpPr/>
            <p:nvPr/>
          </p:nvGrpSpPr>
          <p:grpSpPr>
            <a:xfrm>
              <a:off x="567975" y="1779460"/>
              <a:ext cx="1179920" cy="1538737"/>
              <a:chOff x="406421" y="2432376"/>
              <a:chExt cx="2059118" cy="2685303"/>
            </a:xfrm>
          </p:grpSpPr>
          <p:grpSp>
            <p:nvGrpSpPr>
              <p:cNvPr id="96" name="Group 95"/>
              <p:cNvGrpSpPr/>
              <p:nvPr/>
            </p:nvGrpSpPr>
            <p:grpSpPr>
              <a:xfrm>
                <a:off x="406421" y="2432376"/>
                <a:ext cx="2059118" cy="2685303"/>
                <a:chOff x="6982264" y="1006524"/>
                <a:chExt cx="4480135" cy="5829701"/>
              </a:xfrm>
            </p:grpSpPr>
            <p:pic>
              <p:nvPicPr>
                <p:cNvPr id="98" name="Picture 97"/>
                <p:cNvPicPr>
                  <a:picLocks noChangeAspect="1"/>
                </p:cNvPicPr>
                <p:nvPr/>
              </p:nvPicPr>
              <p:blipFill>
                <a:blip r:embed="rId3"/>
                <a:stretch>
                  <a:fillRect/>
                </a:stretch>
              </p:blipFill>
              <p:spPr>
                <a:xfrm>
                  <a:off x="7199561" y="1172781"/>
                  <a:ext cx="4182166" cy="3848482"/>
                </a:xfrm>
                <a:prstGeom prst="rect">
                  <a:avLst/>
                </a:prstGeom>
              </p:spPr>
            </p:pic>
            <p:pic>
              <p:nvPicPr>
                <p:cNvPr id="99" name="Picture 98"/>
                <p:cNvPicPr>
                  <a:picLocks noChangeAspect="1"/>
                </p:cNvPicPr>
                <p:nvPr/>
              </p:nvPicPr>
              <p:blipFill>
                <a:blip r:embed="rId4"/>
                <a:stretch>
                  <a:fillRect/>
                </a:stretch>
              </p:blipFill>
              <p:spPr>
                <a:xfrm>
                  <a:off x="6982264" y="4945062"/>
                  <a:ext cx="4480135" cy="1891163"/>
                </a:xfrm>
                <a:prstGeom prst="rect">
                  <a:avLst/>
                </a:prstGeom>
              </p:spPr>
            </p:pic>
            <p:sp>
              <p:nvSpPr>
                <p:cNvPr id="10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97" name="TextBox 96"/>
              <p:cNvSpPr txBox="1"/>
              <p:nvPr/>
            </p:nvSpPr>
            <p:spPr>
              <a:xfrm>
                <a:off x="639096" y="2638279"/>
                <a:ext cx="1632155" cy="1127477"/>
              </a:xfrm>
              <a:prstGeom prst="rect">
                <a:avLst/>
              </a:prstGeom>
              <a:solidFill>
                <a:schemeClr val="bg1">
                  <a:lumMod val="50000"/>
                </a:schemeClr>
              </a:solidFill>
            </p:spPr>
            <p:txBody>
              <a:bodyPr wrap="square" lIns="0" tIns="95957" rIns="0"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Dv2</a:t>
                </a:r>
              </a:p>
            </p:txBody>
          </p:sp>
        </p:grpSp>
      </p:grpSp>
      <p:grpSp>
        <p:nvGrpSpPr>
          <p:cNvPr id="4" name="D Group"/>
          <p:cNvGrpSpPr/>
          <p:nvPr/>
        </p:nvGrpSpPr>
        <p:grpSpPr>
          <a:xfrm>
            <a:off x="1615289" y="1579861"/>
            <a:ext cx="1604019" cy="1694344"/>
            <a:chOff x="166180" y="1779460"/>
            <a:chExt cx="2182814" cy="2305406"/>
          </a:xfrm>
        </p:grpSpPr>
        <p:sp>
          <p:nvSpPr>
            <p:cNvPr id="48" name="Rectangle 47"/>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SSD Storage </a:t>
              </a:r>
              <a:br>
                <a:rPr lang="en-US" sz="1200" kern="0" dirty="0">
                  <a:solidFill>
                    <a:srgbClr val="353535"/>
                  </a:solidFill>
                  <a:ea typeface="Segoe UI" pitchFamily="34" charset="0"/>
                  <a:cs typeface="Segoe UI" pitchFamily="34" charset="0"/>
                </a:rPr>
              </a:br>
              <a:r>
                <a:rPr lang="en-US" sz="1200" kern="0" dirty="0">
                  <a:solidFill>
                    <a:srgbClr val="353535"/>
                  </a:solidFill>
                  <a:ea typeface="Segoe UI" pitchFamily="34" charset="0"/>
                  <a:cs typeface="Segoe UI" pitchFamily="34" charset="0"/>
                </a:rPr>
                <a:t>Fast CPUs</a:t>
              </a:r>
            </a:p>
          </p:txBody>
        </p:sp>
        <p:grpSp>
          <p:nvGrpSpPr>
            <p:cNvPr id="66" name="Group 65"/>
            <p:cNvGrpSpPr/>
            <p:nvPr/>
          </p:nvGrpSpPr>
          <p:grpSpPr>
            <a:xfrm>
              <a:off x="667627" y="1779460"/>
              <a:ext cx="1179920" cy="1538737"/>
              <a:chOff x="406421" y="2432376"/>
              <a:chExt cx="2059118" cy="2685303"/>
            </a:xfrm>
          </p:grpSpPr>
          <p:grpSp>
            <p:nvGrpSpPr>
              <p:cNvPr id="67" name="Group 66"/>
              <p:cNvGrpSpPr/>
              <p:nvPr/>
            </p:nvGrpSpPr>
            <p:grpSpPr>
              <a:xfrm>
                <a:off x="406421" y="2432376"/>
                <a:ext cx="2059118" cy="2685303"/>
                <a:chOff x="6982264" y="1006524"/>
                <a:chExt cx="4480135" cy="5829701"/>
              </a:xfrm>
            </p:grpSpPr>
            <p:pic>
              <p:nvPicPr>
                <p:cNvPr id="69" name="Picture 68"/>
                <p:cNvPicPr>
                  <a:picLocks noChangeAspect="1"/>
                </p:cNvPicPr>
                <p:nvPr/>
              </p:nvPicPr>
              <p:blipFill>
                <a:blip r:embed="rId3"/>
                <a:stretch>
                  <a:fillRect/>
                </a:stretch>
              </p:blipFill>
              <p:spPr>
                <a:xfrm>
                  <a:off x="7199561" y="1172781"/>
                  <a:ext cx="4182166" cy="3848482"/>
                </a:xfrm>
                <a:prstGeom prst="rect">
                  <a:avLst/>
                </a:prstGeom>
              </p:spPr>
            </p:pic>
            <p:pic>
              <p:nvPicPr>
                <p:cNvPr id="70" name="Picture 69"/>
                <p:cNvPicPr>
                  <a:picLocks noChangeAspect="1"/>
                </p:cNvPicPr>
                <p:nvPr/>
              </p:nvPicPr>
              <p:blipFill>
                <a:blip r:embed="rId4"/>
                <a:stretch>
                  <a:fillRect/>
                </a:stretch>
              </p:blipFill>
              <p:spPr>
                <a:xfrm>
                  <a:off x="6982264" y="4945062"/>
                  <a:ext cx="4480135" cy="1891163"/>
                </a:xfrm>
                <a:prstGeom prst="rect">
                  <a:avLst/>
                </a:prstGeom>
              </p:spPr>
            </p:pic>
            <p:sp>
              <p:nvSpPr>
                <p:cNvPr id="7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68" name="TextBox 67"/>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D</a:t>
                </a:r>
              </a:p>
            </p:txBody>
          </p:sp>
        </p:grpSp>
      </p:grpSp>
      <p:sp>
        <p:nvSpPr>
          <p:cNvPr id="3" name="Title 2"/>
          <p:cNvSpPr>
            <a:spLocks noGrp="1"/>
          </p:cNvSpPr>
          <p:nvPr>
            <p:ph type="title"/>
          </p:nvPr>
        </p:nvSpPr>
        <p:spPr/>
        <p:txBody>
          <a:bodyPr/>
          <a:lstStyle/>
          <a:p>
            <a:r>
              <a:rPr lang="en-US" dirty="0">
                <a:solidFill>
                  <a:schemeClr val="tx1"/>
                </a:solidFill>
              </a:rPr>
              <a:t>Azure VM Sizes</a:t>
            </a:r>
          </a:p>
        </p:txBody>
      </p:sp>
      <p:sp>
        <p:nvSpPr>
          <p:cNvPr id="10" name="Text Placeholder 9">
            <a:extLst>
              <a:ext uri="{FF2B5EF4-FFF2-40B4-BE49-F238E27FC236}">
                <a16:creationId xmlns:a16="http://schemas.microsoft.com/office/drawing/2014/main" id="{F927388B-530F-43CF-BE34-380F56038BC7}"/>
              </a:ext>
            </a:extLst>
          </p:cNvPr>
          <p:cNvSpPr>
            <a:spLocks noGrp="1"/>
          </p:cNvSpPr>
          <p:nvPr>
            <p:ph type="body" sz="quarter" idx="10"/>
          </p:nvPr>
        </p:nvSpPr>
        <p:spPr/>
        <p:txBody>
          <a:bodyPr/>
          <a:lstStyle/>
          <a:p>
            <a:r>
              <a:rPr lang="en-US" dirty="0"/>
              <a:t>https://docs.microsoft.com/en-us/azure/virtual-machines/windows/sizes-gpu</a:t>
            </a:r>
          </a:p>
        </p:txBody>
      </p:sp>
      <p:sp>
        <p:nvSpPr>
          <p:cNvPr id="34" name="Rectangle 33"/>
          <p:cNvSpPr/>
          <p:nvPr/>
        </p:nvSpPr>
        <p:spPr bwMode="auto">
          <a:xfrm>
            <a:off x="5945798" y="3422096"/>
            <a:ext cx="1604019" cy="918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spcAft>
                <a:spcPts val="878"/>
              </a:spcAft>
              <a:defRPr/>
            </a:pPr>
            <a:endParaRPr lang="en-US" sz="1200" kern="0" dirty="0">
              <a:solidFill>
                <a:srgbClr val="353535"/>
              </a:solidFill>
              <a:ea typeface="Segoe UI" pitchFamily="34" charset="0"/>
              <a:cs typeface="Segoe UI" pitchFamily="34" charset="0"/>
            </a:endParaRPr>
          </a:p>
        </p:txBody>
      </p:sp>
      <p:grpSp>
        <p:nvGrpSpPr>
          <p:cNvPr id="6" name="Group 5"/>
          <p:cNvGrpSpPr/>
          <p:nvPr/>
        </p:nvGrpSpPr>
        <p:grpSpPr>
          <a:xfrm>
            <a:off x="4563535" y="1602196"/>
            <a:ext cx="1604019" cy="1694344"/>
            <a:chOff x="6179555" y="1779460"/>
            <a:chExt cx="2182814" cy="2305406"/>
          </a:xfrm>
        </p:grpSpPr>
        <p:sp>
          <p:nvSpPr>
            <p:cNvPr id="16" name="Rectangle 15"/>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High memory and</a:t>
              </a:r>
            </a:p>
            <a:p>
              <a:pPr algn="ctr" defTabSz="684921">
                <a:lnSpc>
                  <a:spcPct val="90000"/>
                </a:lnSpc>
                <a:defRPr/>
              </a:pPr>
              <a:r>
                <a:rPr lang="en-US" sz="1200" kern="0" dirty="0">
                  <a:solidFill>
                    <a:srgbClr val="353535"/>
                  </a:solidFill>
                  <a:ea typeface="Segoe UI" pitchFamily="34" charset="0"/>
                  <a:cs typeface="Segoe UI" pitchFamily="34" charset="0"/>
                </a:rPr>
                <a:t>Large SSDs</a:t>
              </a:r>
            </a:p>
          </p:txBody>
        </p:sp>
        <p:grpSp>
          <p:nvGrpSpPr>
            <p:cNvPr id="78" name="Group 77"/>
            <p:cNvGrpSpPr/>
            <p:nvPr/>
          </p:nvGrpSpPr>
          <p:grpSpPr>
            <a:xfrm>
              <a:off x="6679492" y="1779460"/>
              <a:ext cx="1179920" cy="1538737"/>
              <a:chOff x="406421" y="2432376"/>
              <a:chExt cx="2059118" cy="2685303"/>
            </a:xfrm>
          </p:grpSpPr>
          <p:grpSp>
            <p:nvGrpSpPr>
              <p:cNvPr id="79" name="Group 78"/>
              <p:cNvGrpSpPr/>
              <p:nvPr/>
            </p:nvGrpSpPr>
            <p:grpSpPr>
              <a:xfrm>
                <a:off x="406421" y="2432376"/>
                <a:ext cx="2059118" cy="2685303"/>
                <a:chOff x="6982264" y="1006524"/>
                <a:chExt cx="4480135" cy="5829701"/>
              </a:xfrm>
            </p:grpSpPr>
            <p:pic>
              <p:nvPicPr>
                <p:cNvPr id="81" name="Picture 80"/>
                <p:cNvPicPr>
                  <a:picLocks noChangeAspect="1"/>
                </p:cNvPicPr>
                <p:nvPr/>
              </p:nvPicPr>
              <p:blipFill>
                <a:blip r:embed="rId3"/>
                <a:stretch>
                  <a:fillRect/>
                </a:stretch>
              </p:blipFill>
              <p:spPr>
                <a:xfrm>
                  <a:off x="7199561" y="1172781"/>
                  <a:ext cx="4182166" cy="3848482"/>
                </a:xfrm>
                <a:prstGeom prst="rect">
                  <a:avLst/>
                </a:prstGeom>
              </p:spPr>
            </p:pic>
            <p:pic>
              <p:nvPicPr>
                <p:cNvPr id="82" name="Picture 81"/>
                <p:cNvPicPr>
                  <a:picLocks noChangeAspect="1"/>
                </p:cNvPicPr>
                <p:nvPr/>
              </p:nvPicPr>
              <p:blipFill>
                <a:blip r:embed="rId4"/>
                <a:stretch>
                  <a:fillRect/>
                </a:stretch>
              </p:blipFill>
              <p:spPr>
                <a:xfrm>
                  <a:off x="6982264" y="4945062"/>
                  <a:ext cx="4480135" cy="1891163"/>
                </a:xfrm>
                <a:prstGeom prst="rect">
                  <a:avLst/>
                </a:prstGeom>
              </p:spPr>
            </p:pic>
            <p:sp>
              <p:nvSpPr>
                <p:cNvPr id="83"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80" name="TextBox 79"/>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G</a:t>
                </a:r>
              </a:p>
            </p:txBody>
          </p:sp>
        </p:grpSp>
      </p:grpSp>
      <p:grpSp>
        <p:nvGrpSpPr>
          <p:cNvPr id="11" name="N group 1"/>
          <p:cNvGrpSpPr/>
          <p:nvPr/>
        </p:nvGrpSpPr>
        <p:grpSpPr>
          <a:xfrm>
            <a:off x="1615289" y="3200154"/>
            <a:ext cx="1604019" cy="1694344"/>
            <a:chOff x="8250476" y="1779460"/>
            <a:chExt cx="2182814" cy="2305406"/>
          </a:xfrm>
        </p:grpSpPr>
        <p:sp>
          <p:nvSpPr>
            <p:cNvPr id="32" name="Rectangle 31"/>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NVIDIA GPUs</a:t>
              </a:r>
            </a:p>
            <a:p>
              <a:pPr algn="ctr" defTabSz="684921">
                <a:lnSpc>
                  <a:spcPct val="90000"/>
                </a:lnSpc>
                <a:defRPr/>
              </a:pPr>
              <a:r>
                <a:rPr lang="en-US" sz="1200" kern="0" dirty="0">
                  <a:solidFill>
                    <a:srgbClr val="353535"/>
                  </a:solidFill>
                  <a:ea typeface="Segoe UI" pitchFamily="34" charset="0"/>
                  <a:cs typeface="Segoe UI" pitchFamily="34" charset="0"/>
                </a:rPr>
                <a:t>K80 Compute</a:t>
              </a:r>
            </a:p>
          </p:txBody>
        </p:sp>
        <p:grpSp>
          <p:nvGrpSpPr>
            <p:cNvPr id="101" name="Group 100"/>
            <p:cNvGrpSpPr/>
            <p:nvPr/>
          </p:nvGrpSpPr>
          <p:grpSpPr>
            <a:xfrm>
              <a:off x="8747354" y="1779460"/>
              <a:ext cx="1179920" cy="1538737"/>
              <a:chOff x="406421" y="2432376"/>
              <a:chExt cx="2059118" cy="2685303"/>
            </a:xfrm>
          </p:grpSpPr>
          <p:grpSp>
            <p:nvGrpSpPr>
              <p:cNvPr id="102" name="Group 101"/>
              <p:cNvGrpSpPr/>
              <p:nvPr/>
            </p:nvGrpSpPr>
            <p:grpSpPr>
              <a:xfrm>
                <a:off x="406421" y="2432376"/>
                <a:ext cx="2059118" cy="2685303"/>
                <a:chOff x="6982264" y="1006524"/>
                <a:chExt cx="4480135" cy="5829701"/>
              </a:xfrm>
            </p:grpSpPr>
            <p:pic>
              <p:nvPicPr>
                <p:cNvPr id="104" name="Picture 103"/>
                <p:cNvPicPr>
                  <a:picLocks noChangeAspect="1"/>
                </p:cNvPicPr>
                <p:nvPr/>
              </p:nvPicPr>
              <p:blipFill>
                <a:blip r:embed="rId3"/>
                <a:stretch>
                  <a:fillRect/>
                </a:stretch>
              </p:blipFill>
              <p:spPr>
                <a:xfrm>
                  <a:off x="7199561" y="1172781"/>
                  <a:ext cx="4182166" cy="3848482"/>
                </a:xfrm>
                <a:prstGeom prst="rect">
                  <a:avLst/>
                </a:prstGeom>
              </p:spPr>
            </p:pic>
            <p:pic>
              <p:nvPicPr>
                <p:cNvPr id="105" name="Picture 104"/>
                <p:cNvPicPr>
                  <a:picLocks noChangeAspect="1"/>
                </p:cNvPicPr>
                <p:nvPr/>
              </p:nvPicPr>
              <p:blipFill>
                <a:blip r:embed="rId4"/>
                <a:stretch>
                  <a:fillRect/>
                </a:stretch>
              </p:blipFill>
              <p:spPr>
                <a:xfrm>
                  <a:off x="6982264" y="4945062"/>
                  <a:ext cx="4480135" cy="1891163"/>
                </a:xfrm>
                <a:prstGeom prst="rect">
                  <a:avLst/>
                </a:prstGeom>
              </p:spPr>
            </p:pic>
            <p:sp>
              <p:nvSpPr>
                <p:cNvPr id="106"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03" name="TextBox 102"/>
              <p:cNvSpPr txBox="1"/>
              <p:nvPr/>
            </p:nvSpPr>
            <p:spPr>
              <a:xfrm>
                <a:off x="639096" y="2638280"/>
                <a:ext cx="1681062"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NC</a:t>
                </a:r>
              </a:p>
            </p:txBody>
          </p:sp>
        </p:grpSp>
      </p:grpSp>
      <p:grpSp>
        <p:nvGrpSpPr>
          <p:cNvPr id="76" name="A Group"/>
          <p:cNvGrpSpPr/>
          <p:nvPr/>
        </p:nvGrpSpPr>
        <p:grpSpPr>
          <a:xfrm>
            <a:off x="219518" y="3241250"/>
            <a:ext cx="1604019" cy="1694344"/>
            <a:chOff x="2034704" y="1779460"/>
            <a:chExt cx="2182814" cy="2305406"/>
          </a:xfrm>
        </p:grpSpPr>
        <p:sp>
          <p:nvSpPr>
            <p:cNvPr id="77" name="Rectangle 76"/>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Compute Intensive</a:t>
              </a:r>
            </a:p>
          </p:txBody>
        </p:sp>
        <p:grpSp>
          <p:nvGrpSpPr>
            <p:cNvPr id="84" name="Group 83"/>
            <p:cNvGrpSpPr/>
            <p:nvPr/>
          </p:nvGrpSpPr>
          <p:grpSpPr>
            <a:xfrm>
              <a:off x="2536151" y="1779460"/>
              <a:ext cx="1179920" cy="1538737"/>
              <a:chOff x="406421" y="2432376"/>
              <a:chExt cx="2059118" cy="2685303"/>
            </a:xfrm>
          </p:grpSpPr>
          <p:grpSp>
            <p:nvGrpSpPr>
              <p:cNvPr id="85" name="Group 84"/>
              <p:cNvGrpSpPr/>
              <p:nvPr/>
            </p:nvGrpSpPr>
            <p:grpSpPr>
              <a:xfrm>
                <a:off x="406421" y="2432376"/>
                <a:ext cx="2059118" cy="2685303"/>
                <a:chOff x="6982264" y="1006524"/>
                <a:chExt cx="4480135" cy="5829701"/>
              </a:xfrm>
            </p:grpSpPr>
            <p:pic>
              <p:nvPicPr>
                <p:cNvPr id="87" name="Picture 86"/>
                <p:cNvPicPr>
                  <a:picLocks noChangeAspect="1"/>
                </p:cNvPicPr>
                <p:nvPr/>
              </p:nvPicPr>
              <p:blipFill>
                <a:blip r:embed="rId3"/>
                <a:stretch>
                  <a:fillRect/>
                </a:stretch>
              </p:blipFill>
              <p:spPr>
                <a:xfrm>
                  <a:off x="7199561" y="1172781"/>
                  <a:ext cx="4182166" cy="3848482"/>
                </a:xfrm>
                <a:prstGeom prst="rect">
                  <a:avLst/>
                </a:prstGeom>
              </p:spPr>
            </p:pic>
            <p:pic>
              <p:nvPicPr>
                <p:cNvPr id="88" name="Picture 87"/>
                <p:cNvPicPr>
                  <a:picLocks noChangeAspect="1"/>
                </p:cNvPicPr>
                <p:nvPr/>
              </p:nvPicPr>
              <p:blipFill>
                <a:blip r:embed="rId4"/>
                <a:stretch>
                  <a:fillRect/>
                </a:stretch>
              </p:blipFill>
              <p:spPr>
                <a:xfrm>
                  <a:off x="6982264" y="4945062"/>
                  <a:ext cx="4480135" cy="1891163"/>
                </a:xfrm>
                <a:prstGeom prst="rect">
                  <a:avLst/>
                </a:prstGeom>
              </p:spPr>
            </p:pic>
            <p:sp>
              <p:nvSpPr>
                <p:cNvPr id="8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86" name="TextBox 85"/>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100" kern="0" dirty="0">
                    <a:solidFill>
                      <a:srgbClr val="353535"/>
                    </a:solidFill>
                    <a:ea typeface="Segoe UI" pitchFamily="34" charset="0"/>
                    <a:cs typeface="Segoe UI" pitchFamily="34" charset="0"/>
                  </a:rPr>
                  <a:t>F</a:t>
                </a:r>
              </a:p>
            </p:txBody>
          </p:sp>
        </p:grpSp>
      </p:grpSp>
      <p:grpSp>
        <p:nvGrpSpPr>
          <p:cNvPr id="72" name="A Group"/>
          <p:cNvGrpSpPr/>
          <p:nvPr/>
        </p:nvGrpSpPr>
        <p:grpSpPr>
          <a:xfrm>
            <a:off x="4581518" y="3231456"/>
            <a:ext cx="1604019" cy="1694344"/>
            <a:chOff x="2034704" y="1779460"/>
            <a:chExt cx="2182814" cy="2305406"/>
          </a:xfrm>
        </p:grpSpPr>
        <p:sp>
          <p:nvSpPr>
            <p:cNvPr id="73" name="Rectangle 72"/>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Fastest CPU</a:t>
              </a:r>
            </a:p>
            <a:p>
              <a:pPr algn="ctr" defTabSz="684921">
                <a:lnSpc>
                  <a:spcPct val="90000"/>
                </a:lnSpc>
                <a:defRPr/>
              </a:pPr>
              <a:r>
                <a:rPr lang="en-US" sz="1200" kern="0" dirty="0">
                  <a:solidFill>
                    <a:srgbClr val="353535"/>
                  </a:solidFill>
                  <a:ea typeface="Segoe UI" pitchFamily="34" charset="0"/>
                  <a:cs typeface="Segoe UI" pitchFamily="34" charset="0"/>
                </a:rPr>
                <a:t>IB Connectivity</a:t>
              </a:r>
            </a:p>
          </p:txBody>
        </p:sp>
        <p:grpSp>
          <p:nvGrpSpPr>
            <p:cNvPr id="74" name="Group 73"/>
            <p:cNvGrpSpPr/>
            <p:nvPr/>
          </p:nvGrpSpPr>
          <p:grpSpPr>
            <a:xfrm>
              <a:off x="2536151" y="1779460"/>
              <a:ext cx="1179920" cy="1538737"/>
              <a:chOff x="406421" y="2432376"/>
              <a:chExt cx="2059118" cy="2685303"/>
            </a:xfrm>
          </p:grpSpPr>
          <p:grpSp>
            <p:nvGrpSpPr>
              <p:cNvPr id="75" name="Group 74"/>
              <p:cNvGrpSpPr/>
              <p:nvPr/>
            </p:nvGrpSpPr>
            <p:grpSpPr>
              <a:xfrm>
                <a:off x="406421" y="2432376"/>
                <a:ext cx="2059118" cy="2685303"/>
                <a:chOff x="6982264" y="1006524"/>
                <a:chExt cx="4480135" cy="5829701"/>
              </a:xfrm>
            </p:grpSpPr>
            <p:pic>
              <p:nvPicPr>
                <p:cNvPr id="117" name="Picture 116"/>
                <p:cNvPicPr>
                  <a:picLocks noChangeAspect="1"/>
                </p:cNvPicPr>
                <p:nvPr/>
              </p:nvPicPr>
              <p:blipFill>
                <a:blip r:embed="rId3"/>
                <a:stretch>
                  <a:fillRect/>
                </a:stretch>
              </p:blipFill>
              <p:spPr>
                <a:xfrm>
                  <a:off x="7199561" y="1172781"/>
                  <a:ext cx="4182166" cy="3848482"/>
                </a:xfrm>
                <a:prstGeom prst="rect">
                  <a:avLst/>
                </a:prstGeom>
              </p:spPr>
            </p:pic>
            <p:pic>
              <p:nvPicPr>
                <p:cNvPr id="118" name="Picture 117"/>
                <p:cNvPicPr>
                  <a:picLocks noChangeAspect="1"/>
                </p:cNvPicPr>
                <p:nvPr/>
              </p:nvPicPr>
              <p:blipFill>
                <a:blip r:embed="rId4"/>
                <a:stretch>
                  <a:fillRect/>
                </a:stretch>
              </p:blipFill>
              <p:spPr>
                <a:xfrm>
                  <a:off x="6982264" y="4945062"/>
                  <a:ext cx="4480135" cy="1891163"/>
                </a:xfrm>
                <a:prstGeom prst="rect">
                  <a:avLst/>
                </a:prstGeom>
              </p:spPr>
            </p:pic>
            <p:sp>
              <p:nvSpPr>
                <p:cNvPr id="11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07" name="TextBox 106"/>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100" kern="0" dirty="0">
                    <a:solidFill>
                      <a:srgbClr val="353535"/>
                    </a:solidFill>
                    <a:ea typeface="Segoe UI" pitchFamily="34" charset="0"/>
                    <a:cs typeface="Segoe UI" pitchFamily="34" charset="0"/>
                  </a:rPr>
                  <a:t>H</a:t>
                </a:r>
              </a:p>
            </p:txBody>
          </p:sp>
        </p:grpSp>
      </p:grpSp>
      <p:grpSp>
        <p:nvGrpSpPr>
          <p:cNvPr id="108" name="A Group"/>
          <p:cNvGrpSpPr/>
          <p:nvPr/>
        </p:nvGrpSpPr>
        <p:grpSpPr>
          <a:xfrm>
            <a:off x="6037279" y="3224721"/>
            <a:ext cx="1604019" cy="1694344"/>
            <a:chOff x="2034704" y="1779460"/>
            <a:chExt cx="2182814" cy="2305406"/>
          </a:xfrm>
        </p:grpSpPr>
        <p:sp>
          <p:nvSpPr>
            <p:cNvPr id="128" name="Rectangle 127"/>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Large SSDs</a:t>
              </a:r>
            </a:p>
          </p:txBody>
        </p:sp>
        <p:grpSp>
          <p:nvGrpSpPr>
            <p:cNvPr id="129" name="Group 128"/>
            <p:cNvGrpSpPr/>
            <p:nvPr/>
          </p:nvGrpSpPr>
          <p:grpSpPr>
            <a:xfrm>
              <a:off x="2536151" y="1779460"/>
              <a:ext cx="1179920" cy="1538737"/>
              <a:chOff x="406421" y="2432376"/>
              <a:chExt cx="2059118" cy="2685303"/>
            </a:xfrm>
          </p:grpSpPr>
          <p:grpSp>
            <p:nvGrpSpPr>
              <p:cNvPr id="130" name="Group 129"/>
              <p:cNvGrpSpPr/>
              <p:nvPr/>
            </p:nvGrpSpPr>
            <p:grpSpPr>
              <a:xfrm>
                <a:off x="406421" y="2432376"/>
                <a:ext cx="2059118" cy="2685303"/>
                <a:chOff x="6982264" y="1006524"/>
                <a:chExt cx="4480135" cy="5829701"/>
              </a:xfrm>
            </p:grpSpPr>
            <p:pic>
              <p:nvPicPr>
                <p:cNvPr id="132" name="Picture 131"/>
                <p:cNvPicPr>
                  <a:picLocks noChangeAspect="1"/>
                </p:cNvPicPr>
                <p:nvPr/>
              </p:nvPicPr>
              <p:blipFill>
                <a:blip r:embed="rId3"/>
                <a:stretch>
                  <a:fillRect/>
                </a:stretch>
              </p:blipFill>
              <p:spPr>
                <a:xfrm>
                  <a:off x="7199561" y="1172781"/>
                  <a:ext cx="4182166" cy="3848482"/>
                </a:xfrm>
                <a:prstGeom prst="rect">
                  <a:avLst/>
                </a:prstGeom>
              </p:spPr>
            </p:pic>
            <p:pic>
              <p:nvPicPr>
                <p:cNvPr id="133" name="Picture 132"/>
                <p:cNvPicPr>
                  <a:picLocks noChangeAspect="1"/>
                </p:cNvPicPr>
                <p:nvPr/>
              </p:nvPicPr>
              <p:blipFill>
                <a:blip r:embed="rId4"/>
                <a:stretch>
                  <a:fillRect/>
                </a:stretch>
              </p:blipFill>
              <p:spPr>
                <a:xfrm>
                  <a:off x="6982264" y="4945062"/>
                  <a:ext cx="4480135" cy="1891163"/>
                </a:xfrm>
                <a:prstGeom prst="rect">
                  <a:avLst/>
                </a:prstGeom>
              </p:spPr>
            </p:pic>
            <p:sp>
              <p:nvSpPr>
                <p:cNvPr id="13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31" name="TextBox 130"/>
              <p:cNvSpPr txBox="1"/>
              <p:nvPr/>
            </p:nvSpPr>
            <p:spPr>
              <a:xfrm>
                <a:off x="609390" y="2623656"/>
                <a:ext cx="1593961"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L</a:t>
                </a:r>
              </a:p>
            </p:txBody>
          </p:sp>
        </p:grpSp>
      </p:grpSp>
      <p:grpSp>
        <p:nvGrpSpPr>
          <p:cNvPr id="135" name="A Group"/>
          <p:cNvGrpSpPr/>
          <p:nvPr/>
        </p:nvGrpSpPr>
        <p:grpSpPr>
          <a:xfrm>
            <a:off x="193914" y="1588277"/>
            <a:ext cx="1604019" cy="1694344"/>
            <a:chOff x="2034704" y="1779460"/>
            <a:chExt cx="2182814" cy="2305406"/>
          </a:xfrm>
        </p:grpSpPr>
        <p:sp>
          <p:nvSpPr>
            <p:cNvPr id="136" name="Rectangle 135"/>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Lowest Price</a:t>
              </a:r>
            </a:p>
          </p:txBody>
        </p:sp>
        <p:grpSp>
          <p:nvGrpSpPr>
            <p:cNvPr id="137" name="Group 136"/>
            <p:cNvGrpSpPr/>
            <p:nvPr/>
          </p:nvGrpSpPr>
          <p:grpSpPr>
            <a:xfrm>
              <a:off x="2536151" y="1779460"/>
              <a:ext cx="1179920" cy="1538737"/>
              <a:chOff x="406421" y="2432376"/>
              <a:chExt cx="2059118" cy="2685303"/>
            </a:xfrm>
          </p:grpSpPr>
          <p:grpSp>
            <p:nvGrpSpPr>
              <p:cNvPr id="138" name="Group 137"/>
              <p:cNvGrpSpPr/>
              <p:nvPr/>
            </p:nvGrpSpPr>
            <p:grpSpPr>
              <a:xfrm>
                <a:off x="406421" y="2432376"/>
                <a:ext cx="2059118" cy="2685303"/>
                <a:chOff x="6982264" y="1006524"/>
                <a:chExt cx="4480135" cy="5829701"/>
              </a:xfrm>
            </p:grpSpPr>
            <p:pic>
              <p:nvPicPr>
                <p:cNvPr id="140" name="Picture 139"/>
                <p:cNvPicPr>
                  <a:picLocks noChangeAspect="1"/>
                </p:cNvPicPr>
                <p:nvPr/>
              </p:nvPicPr>
              <p:blipFill>
                <a:blip r:embed="rId3"/>
                <a:stretch>
                  <a:fillRect/>
                </a:stretch>
              </p:blipFill>
              <p:spPr>
                <a:xfrm>
                  <a:off x="7199561" y="1172781"/>
                  <a:ext cx="4182166" cy="3848482"/>
                </a:xfrm>
                <a:prstGeom prst="rect">
                  <a:avLst/>
                </a:prstGeom>
              </p:spPr>
            </p:pic>
            <p:pic>
              <p:nvPicPr>
                <p:cNvPr id="141" name="Picture 140"/>
                <p:cNvPicPr>
                  <a:picLocks noChangeAspect="1"/>
                </p:cNvPicPr>
                <p:nvPr/>
              </p:nvPicPr>
              <p:blipFill>
                <a:blip r:embed="rId4"/>
                <a:stretch>
                  <a:fillRect/>
                </a:stretch>
              </p:blipFill>
              <p:spPr>
                <a:xfrm>
                  <a:off x="6982264" y="4945062"/>
                  <a:ext cx="4480135" cy="1891163"/>
                </a:xfrm>
                <a:prstGeom prst="rect">
                  <a:avLst/>
                </a:prstGeom>
              </p:spPr>
            </p:pic>
            <p:sp>
              <p:nvSpPr>
                <p:cNvPr id="14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39" name="TextBox 138"/>
              <p:cNvSpPr txBox="1"/>
              <p:nvPr/>
            </p:nvSpPr>
            <p:spPr>
              <a:xfrm>
                <a:off x="639096" y="2638279"/>
                <a:ext cx="1632155"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A</a:t>
                </a:r>
              </a:p>
            </p:txBody>
          </p:sp>
        </p:grpSp>
      </p:grpSp>
      <p:grpSp>
        <p:nvGrpSpPr>
          <p:cNvPr id="8" name="Group 7"/>
          <p:cNvGrpSpPr/>
          <p:nvPr/>
        </p:nvGrpSpPr>
        <p:grpSpPr>
          <a:xfrm>
            <a:off x="5970150" y="1638078"/>
            <a:ext cx="1604019" cy="1694344"/>
            <a:chOff x="10195154" y="1666794"/>
            <a:chExt cx="2182195" cy="2304752"/>
          </a:xfrm>
        </p:grpSpPr>
        <p:grpSp>
          <p:nvGrpSpPr>
            <p:cNvPr id="151" name="A Group"/>
            <p:cNvGrpSpPr/>
            <p:nvPr/>
          </p:nvGrpSpPr>
          <p:grpSpPr>
            <a:xfrm>
              <a:off x="10195154" y="1666794"/>
              <a:ext cx="2182195" cy="2304752"/>
              <a:chOff x="2034704" y="1779460"/>
              <a:chExt cx="2182814" cy="2305406"/>
            </a:xfrm>
          </p:grpSpPr>
          <p:sp>
            <p:nvSpPr>
              <p:cNvPr id="152" name="Rectangle 151"/>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New A-Series</a:t>
                </a:r>
                <a:endParaRPr lang="en-US" sz="1200" i="1" kern="0" dirty="0">
                  <a:solidFill>
                    <a:srgbClr val="353535"/>
                  </a:solidFill>
                  <a:ea typeface="Segoe UI" pitchFamily="34" charset="0"/>
                  <a:cs typeface="Segoe UI" pitchFamily="34" charset="0"/>
                </a:endParaRPr>
              </a:p>
              <a:p>
                <a:pPr algn="ctr" defTabSz="684921">
                  <a:lnSpc>
                    <a:spcPct val="90000"/>
                  </a:lnSpc>
                  <a:defRPr/>
                </a:pPr>
                <a:endParaRPr lang="en-US" sz="1200" kern="0" dirty="0">
                  <a:solidFill>
                    <a:srgbClr val="353535"/>
                  </a:solidFill>
                  <a:ea typeface="Segoe UI" pitchFamily="34" charset="0"/>
                  <a:cs typeface="Segoe UI" pitchFamily="34" charset="0"/>
                </a:endParaRPr>
              </a:p>
            </p:txBody>
          </p:sp>
          <p:grpSp>
            <p:nvGrpSpPr>
              <p:cNvPr id="153" name="Group 152"/>
              <p:cNvGrpSpPr/>
              <p:nvPr/>
            </p:nvGrpSpPr>
            <p:grpSpPr>
              <a:xfrm>
                <a:off x="2536151" y="1779460"/>
                <a:ext cx="1179920" cy="1538737"/>
                <a:chOff x="406421" y="2432376"/>
                <a:chExt cx="2059118" cy="2685303"/>
              </a:xfrm>
            </p:grpSpPr>
            <p:grpSp>
              <p:nvGrpSpPr>
                <p:cNvPr id="154" name="Group 153"/>
                <p:cNvGrpSpPr/>
                <p:nvPr/>
              </p:nvGrpSpPr>
              <p:grpSpPr>
                <a:xfrm>
                  <a:off x="406421" y="2432376"/>
                  <a:ext cx="2059118" cy="2685303"/>
                  <a:chOff x="6982264" y="1006524"/>
                  <a:chExt cx="4480135" cy="5829701"/>
                </a:xfrm>
              </p:grpSpPr>
              <p:pic>
                <p:nvPicPr>
                  <p:cNvPr id="156" name="Picture 155"/>
                  <p:cNvPicPr>
                    <a:picLocks noChangeAspect="1"/>
                  </p:cNvPicPr>
                  <p:nvPr/>
                </p:nvPicPr>
                <p:blipFill>
                  <a:blip r:embed="rId3"/>
                  <a:stretch>
                    <a:fillRect/>
                  </a:stretch>
                </p:blipFill>
                <p:spPr>
                  <a:xfrm>
                    <a:off x="7199561" y="1172781"/>
                    <a:ext cx="4182166" cy="3848482"/>
                  </a:xfrm>
                  <a:prstGeom prst="rect">
                    <a:avLst/>
                  </a:prstGeom>
                </p:spPr>
              </p:pic>
              <p:pic>
                <p:nvPicPr>
                  <p:cNvPr id="157" name="Picture 156"/>
                  <p:cNvPicPr>
                    <a:picLocks noChangeAspect="1"/>
                  </p:cNvPicPr>
                  <p:nvPr/>
                </p:nvPicPr>
                <p:blipFill>
                  <a:blip r:embed="rId4"/>
                  <a:stretch>
                    <a:fillRect/>
                  </a:stretch>
                </p:blipFill>
                <p:spPr>
                  <a:xfrm>
                    <a:off x="6982264" y="4945062"/>
                    <a:ext cx="4480135" cy="1891163"/>
                  </a:xfrm>
                  <a:prstGeom prst="rect">
                    <a:avLst/>
                  </a:prstGeom>
                </p:spPr>
              </p:pic>
              <p:sp>
                <p:nvSpPr>
                  <p:cNvPr id="15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55" name="TextBox 154"/>
                <p:cNvSpPr txBox="1"/>
                <p:nvPr/>
              </p:nvSpPr>
              <p:spPr>
                <a:xfrm>
                  <a:off x="641800" y="2623655"/>
                  <a:ext cx="1614759" cy="1127476"/>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025" kern="0" dirty="0">
                    <a:solidFill>
                      <a:srgbClr val="353535"/>
                    </a:solidFill>
                    <a:ea typeface="Segoe UI" pitchFamily="34" charset="0"/>
                    <a:cs typeface="Segoe UI" pitchFamily="34" charset="0"/>
                  </a:endParaRPr>
                </a:p>
              </p:txBody>
            </p:sp>
          </p:grpSp>
        </p:grpSp>
        <p:sp>
          <p:nvSpPr>
            <p:cNvPr id="2" name="Rectangle 1"/>
            <p:cNvSpPr/>
            <p:nvPr/>
          </p:nvSpPr>
          <p:spPr>
            <a:xfrm>
              <a:off x="10726626" y="1858859"/>
              <a:ext cx="1117013" cy="563616"/>
            </a:xfrm>
            <a:prstGeom prst="rect">
              <a:avLst/>
            </a:prstGeom>
          </p:spPr>
          <p:txBody>
            <a:bodyPr wrap="none">
              <a:spAutoFit/>
            </a:bodyPr>
            <a:lstStyle/>
            <a:p>
              <a:pPr algn="ctr" defTabSz="684921">
                <a:lnSpc>
                  <a:spcPct val="90000"/>
                </a:lnSpc>
                <a:defRPr/>
              </a:pPr>
              <a:r>
                <a:rPr lang="en-US" sz="2325" kern="0" dirty="0">
                  <a:solidFill>
                    <a:srgbClr val="353535"/>
                  </a:solidFill>
                  <a:ea typeface="Segoe UI" pitchFamily="34" charset="0"/>
                  <a:cs typeface="Segoe UI" pitchFamily="34" charset="0"/>
                </a:rPr>
                <a:t>Av2</a:t>
              </a:r>
            </a:p>
          </p:txBody>
        </p:sp>
      </p:grpSp>
      <p:grpSp>
        <p:nvGrpSpPr>
          <p:cNvPr id="112" name="N group 1"/>
          <p:cNvGrpSpPr/>
          <p:nvPr/>
        </p:nvGrpSpPr>
        <p:grpSpPr>
          <a:xfrm>
            <a:off x="3106099" y="3218218"/>
            <a:ext cx="1604019" cy="1694344"/>
            <a:chOff x="8250476" y="1779460"/>
            <a:chExt cx="2182814" cy="2305406"/>
          </a:xfrm>
        </p:grpSpPr>
        <p:sp>
          <p:nvSpPr>
            <p:cNvPr id="113" name="Rectangle 112"/>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NVIDIA GPUs</a:t>
              </a:r>
            </a:p>
            <a:p>
              <a:pPr algn="ctr" defTabSz="684921">
                <a:lnSpc>
                  <a:spcPct val="90000"/>
                </a:lnSpc>
                <a:defRPr/>
              </a:pPr>
              <a:r>
                <a:rPr lang="en-US" sz="1200" kern="0" dirty="0">
                  <a:solidFill>
                    <a:srgbClr val="353535"/>
                  </a:solidFill>
                  <a:ea typeface="Segoe UI" pitchFamily="34" charset="0"/>
                  <a:cs typeface="Segoe UI" pitchFamily="34" charset="0"/>
                </a:rPr>
                <a:t>M60 Visualization</a:t>
              </a:r>
            </a:p>
          </p:txBody>
        </p:sp>
        <p:grpSp>
          <p:nvGrpSpPr>
            <p:cNvPr id="114" name="Group 113"/>
            <p:cNvGrpSpPr/>
            <p:nvPr/>
          </p:nvGrpSpPr>
          <p:grpSpPr>
            <a:xfrm>
              <a:off x="8747354" y="1779460"/>
              <a:ext cx="1179920" cy="1538737"/>
              <a:chOff x="406421" y="2432376"/>
              <a:chExt cx="2059118" cy="2685303"/>
            </a:xfrm>
          </p:grpSpPr>
          <p:grpSp>
            <p:nvGrpSpPr>
              <p:cNvPr id="115" name="Group 114"/>
              <p:cNvGrpSpPr/>
              <p:nvPr/>
            </p:nvGrpSpPr>
            <p:grpSpPr>
              <a:xfrm>
                <a:off x="406421" y="2432376"/>
                <a:ext cx="2059118" cy="2685303"/>
                <a:chOff x="6982264" y="1006524"/>
                <a:chExt cx="4480135" cy="5829701"/>
              </a:xfrm>
            </p:grpSpPr>
            <p:pic>
              <p:nvPicPr>
                <p:cNvPr id="120" name="Picture 119"/>
                <p:cNvPicPr>
                  <a:picLocks noChangeAspect="1"/>
                </p:cNvPicPr>
                <p:nvPr/>
              </p:nvPicPr>
              <p:blipFill>
                <a:blip r:embed="rId3"/>
                <a:stretch>
                  <a:fillRect/>
                </a:stretch>
              </p:blipFill>
              <p:spPr>
                <a:xfrm>
                  <a:off x="7199561" y="1172781"/>
                  <a:ext cx="4182166" cy="3848482"/>
                </a:xfrm>
                <a:prstGeom prst="rect">
                  <a:avLst/>
                </a:prstGeom>
              </p:spPr>
            </p:pic>
            <p:pic>
              <p:nvPicPr>
                <p:cNvPr id="121" name="Picture 120"/>
                <p:cNvPicPr>
                  <a:picLocks noChangeAspect="1"/>
                </p:cNvPicPr>
                <p:nvPr/>
              </p:nvPicPr>
              <p:blipFill>
                <a:blip r:embed="rId4"/>
                <a:stretch>
                  <a:fillRect/>
                </a:stretch>
              </p:blipFill>
              <p:spPr>
                <a:xfrm>
                  <a:off x="6982264" y="4945062"/>
                  <a:ext cx="4480135" cy="1891163"/>
                </a:xfrm>
                <a:prstGeom prst="rect">
                  <a:avLst/>
                </a:prstGeom>
              </p:spPr>
            </p:pic>
            <p:sp>
              <p:nvSpPr>
                <p:cNvPr id="12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16" name="TextBox 115"/>
              <p:cNvSpPr txBox="1"/>
              <p:nvPr/>
            </p:nvSpPr>
            <p:spPr>
              <a:xfrm>
                <a:off x="597395" y="2639095"/>
                <a:ext cx="1699998"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r>
                  <a:rPr lang="en-US" sz="2325" kern="0" dirty="0">
                    <a:solidFill>
                      <a:srgbClr val="353535"/>
                    </a:solidFill>
                    <a:ea typeface="Segoe UI" pitchFamily="34" charset="0"/>
                    <a:cs typeface="Segoe UI" pitchFamily="34" charset="0"/>
                  </a:rPr>
                  <a:t>NV</a:t>
                </a:r>
              </a:p>
            </p:txBody>
          </p:sp>
        </p:grpSp>
      </p:grpSp>
      <p:pic>
        <p:nvPicPr>
          <p:cNvPr id="13" name="Picture 12">
            <a:extLst>
              <a:ext uri="{FF2B5EF4-FFF2-40B4-BE49-F238E27FC236}">
                <a16:creationId xmlns:a16="http://schemas.microsoft.com/office/drawing/2014/main" id="{2E4B2891-5FA4-4526-B5AF-8B99BAFFEF73}"/>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2250924" y="3036758"/>
            <a:ext cx="699173" cy="681342"/>
          </a:xfrm>
          <a:prstGeom prst="rect">
            <a:avLst/>
          </a:prstGeom>
        </p:spPr>
      </p:pic>
      <p:pic>
        <p:nvPicPr>
          <p:cNvPr id="92" name="Picture 91">
            <a:extLst>
              <a:ext uri="{FF2B5EF4-FFF2-40B4-BE49-F238E27FC236}">
                <a16:creationId xmlns:a16="http://schemas.microsoft.com/office/drawing/2014/main" id="{F27A8CA4-C095-43F0-A233-01E5B6A5D0D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850558" y="3090728"/>
            <a:ext cx="699173" cy="681342"/>
          </a:xfrm>
          <a:prstGeom prst="rect">
            <a:avLst/>
          </a:prstGeom>
        </p:spPr>
      </p:pic>
      <p:pic>
        <p:nvPicPr>
          <p:cNvPr id="93" name="Picture 92">
            <a:extLst>
              <a:ext uri="{FF2B5EF4-FFF2-40B4-BE49-F238E27FC236}">
                <a16:creationId xmlns:a16="http://schemas.microsoft.com/office/drawing/2014/main" id="{D2C2889E-B285-445D-A8A7-D170EBBED0B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3746521" y="3061664"/>
            <a:ext cx="699173" cy="681342"/>
          </a:xfrm>
          <a:prstGeom prst="rect">
            <a:avLst/>
          </a:prstGeom>
        </p:spPr>
      </p:pic>
      <p:pic>
        <p:nvPicPr>
          <p:cNvPr id="94" name="Picture 93">
            <a:extLst>
              <a:ext uri="{FF2B5EF4-FFF2-40B4-BE49-F238E27FC236}">
                <a16:creationId xmlns:a16="http://schemas.microsoft.com/office/drawing/2014/main" id="{E1AF7098-5045-49DC-A495-CF5B3E567C7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5214203" y="3061664"/>
            <a:ext cx="699173" cy="681342"/>
          </a:xfrm>
          <a:prstGeom prst="rect">
            <a:avLst/>
          </a:prstGeom>
        </p:spPr>
      </p:pic>
      <p:pic>
        <p:nvPicPr>
          <p:cNvPr id="109" name="Picture 108">
            <a:extLst>
              <a:ext uri="{FF2B5EF4-FFF2-40B4-BE49-F238E27FC236}">
                <a16:creationId xmlns:a16="http://schemas.microsoft.com/office/drawing/2014/main" id="{A7346BCA-1B63-4781-9D0F-E9F1E99525A0}"/>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6686771" y="3080610"/>
            <a:ext cx="699173" cy="681342"/>
          </a:xfrm>
          <a:prstGeom prst="rect">
            <a:avLst/>
          </a:prstGeom>
        </p:spPr>
      </p:pic>
      <p:grpSp>
        <p:nvGrpSpPr>
          <p:cNvPr id="111" name="A Group">
            <a:extLst>
              <a:ext uri="{FF2B5EF4-FFF2-40B4-BE49-F238E27FC236}">
                <a16:creationId xmlns:a16="http://schemas.microsoft.com/office/drawing/2014/main" id="{6777FD0D-1D56-4FC3-A780-0AFAF0FC32F0}"/>
              </a:ext>
            </a:extLst>
          </p:cNvPr>
          <p:cNvGrpSpPr/>
          <p:nvPr/>
        </p:nvGrpSpPr>
        <p:grpSpPr>
          <a:xfrm>
            <a:off x="7366542" y="3231456"/>
            <a:ext cx="1604019" cy="1694344"/>
            <a:chOff x="2034704" y="1779460"/>
            <a:chExt cx="2182814" cy="2305406"/>
          </a:xfrm>
        </p:grpSpPr>
        <p:sp>
          <p:nvSpPr>
            <p:cNvPr id="123" name="Rectangle 122">
              <a:extLst>
                <a:ext uri="{FF2B5EF4-FFF2-40B4-BE49-F238E27FC236}">
                  <a16:creationId xmlns:a16="http://schemas.microsoft.com/office/drawing/2014/main" id="{3DAB3935-E518-4455-A0FE-EBD0356E3CA6}"/>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200" kern="0" dirty="0">
                  <a:solidFill>
                    <a:srgbClr val="353535"/>
                  </a:solidFill>
                  <a:ea typeface="Segoe UI" pitchFamily="34" charset="0"/>
                  <a:cs typeface="Segoe UI" pitchFamily="34" charset="0"/>
                </a:rPr>
                <a:t>SAP Large Instances</a:t>
              </a:r>
            </a:p>
          </p:txBody>
        </p:sp>
        <p:grpSp>
          <p:nvGrpSpPr>
            <p:cNvPr id="124" name="Group 123">
              <a:extLst>
                <a:ext uri="{FF2B5EF4-FFF2-40B4-BE49-F238E27FC236}">
                  <a16:creationId xmlns:a16="http://schemas.microsoft.com/office/drawing/2014/main" id="{A8EF2059-711F-4AF5-BC6A-1D4C1312F76E}"/>
                </a:ext>
              </a:extLst>
            </p:cNvPr>
            <p:cNvGrpSpPr/>
            <p:nvPr/>
          </p:nvGrpSpPr>
          <p:grpSpPr>
            <a:xfrm>
              <a:off x="2536151" y="1779460"/>
              <a:ext cx="1179920" cy="1538737"/>
              <a:chOff x="406421" y="2432376"/>
              <a:chExt cx="2059118" cy="2685303"/>
            </a:xfrm>
          </p:grpSpPr>
          <p:grpSp>
            <p:nvGrpSpPr>
              <p:cNvPr id="125" name="Group 124">
                <a:extLst>
                  <a:ext uri="{FF2B5EF4-FFF2-40B4-BE49-F238E27FC236}">
                    <a16:creationId xmlns:a16="http://schemas.microsoft.com/office/drawing/2014/main" id="{2F948BF3-27CF-43C1-87EE-AE56A9203C29}"/>
                  </a:ext>
                </a:extLst>
              </p:cNvPr>
              <p:cNvGrpSpPr/>
              <p:nvPr/>
            </p:nvGrpSpPr>
            <p:grpSpPr>
              <a:xfrm>
                <a:off x="406421" y="2432376"/>
                <a:ext cx="2059118" cy="2685303"/>
                <a:chOff x="6982264" y="1006524"/>
                <a:chExt cx="4480135" cy="5829701"/>
              </a:xfrm>
            </p:grpSpPr>
            <p:pic>
              <p:nvPicPr>
                <p:cNvPr id="127" name="Picture 126">
                  <a:extLst>
                    <a:ext uri="{FF2B5EF4-FFF2-40B4-BE49-F238E27FC236}">
                      <a16:creationId xmlns:a16="http://schemas.microsoft.com/office/drawing/2014/main" id="{4108DBDD-EE67-4A1B-94BA-8CA12803DE58}"/>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43" name="Picture 142">
                  <a:extLst>
                    <a:ext uri="{FF2B5EF4-FFF2-40B4-BE49-F238E27FC236}">
                      <a16:creationId xmlns:a16="http://schemas.microsoft.com/office/drawing/2014/main" id="{B405309B-9E1C-4F89-BDFC-BA2428BB595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44" name="AutoShape 3">
                  <a:extLst>
                    <a:ext uri="{FF2B5EF4-FFF2-40B4-BE49-F238E27FC236}">
                      <a16:creationId xmlns:a16="http://schemas.microsoft.com/office/drawing/2014/main" id="{F8E49329-07B8-4FC3-A065-35103DCFAB3E}"/>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26" name="TextBox 125">
                <a:extLst>
                  <a:ext uri="{FF2B5EF4-FFF2-40B4-BE49-F238E27FC236}">
                    <a16:creationId xmlns:a16="http://schemas.microsoft.com/office/drawing/2014/main" id="{9653CCF4-6C27-4546-A4C0-309F11FD9CFF}"/>
                  </a:ext>
                </a:extLst>
              </p:cNvPr>
              <p:cNvSpPr txBox="1"/>
              <p:nvPr/>
            </p:nvSpPr>
            <p:spPr>
              <a:xfrm>
                <a:off x="627280" y="2661535"/>
                <a:ext cx="1593961" cy="1127477"/>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pic>
        <p:nvPicPr>
          <p:cNvPr id="145" name="Picture 144">
            <a:extLst>
              <a:ext uri="{FF2B5EF4-FFF2-40B4-BE49-F238E27FC236}">
                <a16:creationId xmlns:a16="http://schemas.microsoft.com/office/drawing/2014/main" id="{3DD1317A-43E1-48A2-9F96-E742A34B29D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8020306" y="3090728"/>
            <a:ext cx="699173" cy="681342"/>
          </a:xfrm>
          <a:prstGeom prst="rect">
            <a:avLst/>
          </a:prstGeom>
        </p:spPr>
      </p:pic>
      <p:sp>
        <p:nvSpPr>
          <p:cNvPr id="9" name="Rectangle 8">
            <a:extLst>
              <a:ext uri="{FF2B5EF4-FFF2-40B4-BE49-F238E27FC236}">
                <a16:creationId xmlns:a16="http://schemas.microsoft.com/office/drawing/2014/main" id="{8722BCB7-3ABF-48AE-A592-41C2BE235DBC}"/>
              </a:ext>
            </a:extLst>
          </p:cNvPr>
          <p:cNvSpPr/>
          <p:nvPr/>
        </p:nvSpPr>
        <p:spPr>
          <a:xfrm>
            <a:off x="7856279" y="3402337"/>
            <a:ext cx="648708" cy="431433"/>
          </a:xfrm>
          <a:prstGeom prst="rect">
            <a:avLst/>
          </a:prstGeom>
        </p:spPr>
        <p:txBody>
          <a:bodyPr wrap="none" lIns="67217" tIns="33608" rIns="67217" bIns="33608">
            <a:spAutoFit/>
          </a:bodyPr>
          <a:lstStyle/>
          <a:p>
            <a:pPr algn="ctr" defTabSz="684921">
              <a:lnSpc>
                <a:spcPct val="90000"/>
              </a:lnSpc>
              <a:defRPr/>
            </a:pPr>
            <a:r>
              <a:rPr lang="en-US" kern="0" dirty="0">
                <a:solidFill>
                  <a:srgbClr val="353535"/>
                </a:solidFill>
                <a:ea typeface="Segoe UI" pitchFamily="34" charset="0"/>
                <a:cs typeface="Segoe UI" pitchFamily="34" charset="0"/>
              </a:rPr>
              <a:t>SAP</a:t>
            </a:r>
            <a:endParaRPr lang="en-US" sz="2625" kern="0" dirty="0">
              <a:solidFill>
                <a:srgbClr val="353535"/>
              </a:solidFill>
              <a:ea typeface="Segoe UI" pitchFamily="34" charset="0"/>
              <a:cs typeface="Segoe UI" pitchFamily="34" charset="0"/>
            </a:endParaRPr>
          </a:p>
        </p:txBody>
      </p:sp>
      <p:grpSp>
        <p:nvGrpSpPr>
          <p:cNvPr id="110" name="A Group">
            <a:extLst>
              <a:ext uri="{FF2B5EF4-FFF2-40B4-BE49-F238E27FC236}">
                <a16:creationId xmlns:a16="http://schemas.microsoft.com/office/drawing/2014/main" id="{A354850B-67A3-4C54-9A9C-54093B36FCE2}"/>
              </a:ext>
            </a:extLst>
          </p:cNvPr>
          <p:cNvGrpSpPr/>
          <p:nvPr/>
        </p:nvGrpSpPr>
        <p:grpSpPr>
          <a:xfrm>
            <a:off x="3150207" y="4738547"/>
            <a:ext cx="1344446" cy="1398989"/>
            <a:chOff x="2060423" y="1779460"/>
            <a:chExt cx="2182814" cy="2205487"/>
          </a:xfrm>
        </p:grpSpPr>
        <p:sp>
          <p:nvSpPr>
            <p:cNvPr id="146" name="Rectangle 145">
              <a:extLst>
                <a:ext uri="{FF2B5EF4-FFF2-40B4-BE49-F238E27FC236}">
                  <a16:creationId xmlns:a16="http://schemas.microsoft.com/office/drawing/2014/main" id="{FAE775FC-413D-4F1E-8499-BCAC0E7F14DE}"/>
                </a:ext>
              </a:extLst>
            </p:cNvPr>
            <p:cNvSpPr/>
            <p:nvPr/>
          </p:nvSpPr>
          <p:spPr bwMode="auto">
            <a:xfrm>
              <a:off x="2060423" y="331819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050" kern="0" dirty="0">
                  <a:solidFill>
                    <a:srgbClr val="353535"/>
                  </a:solidFill>
                  <a:ea typeface="Segoe UI" pitchFamily="34" charset="0"/>
                  <a:cs typeface="Segoe UI" pitchFamily="34" charset="0"/>
                </a:rPr>
                <a:t>Deep Learning</a:t>
              </a:r>
            </a:p>
            <a:p>
              <a:pPr algn="ctr" defTabSz="684921">
                <a:lnSpc>
                  <a:spcPct val="90000"/>
                </a:lnSpc>
                <a:defRPr/>
              </a:pPr>
              <a:r>
                <a:rPr lang="en-US" sz="1050" kern="0" dirty="0">
                  <a:solidFill>
                    <a:srgbClr val="353535"/>
                  </a:solidFill>
                  <a:ea typeface="Segoe UI" pitchFamily="34" charset="0"/>
                  <a:cs typeface="Segoe UI" pitchFamily="34" charset="0"/>
                </a:rPr>
                <a:t>NVIDIA P40s</a:t>
              </a:r>
            </a:p>
          </p:txBody>
        </p:sp>
        <p:grpSp>
          <p:nvGrpSpPr>
            <p:cNvPr id="147" name="Group 146">
              <a:extLst>
                <a:ext uri="{FF2B5EF4-FFF2-40B4-BE49-F238E27FC236}">
                  <a16:creationId xmlns:a16="http://schemas.microsoft.com/office/drawing/2014/main" id="{E9EE41B7-69AA-4DB0-9E6E-92C49EF37FEC}"/>
                </a:ext>
              </a:extLst>
            </p:cNvPr>
            <p:cNvGrpSpPr/>
            <p:nvPr/>
          </p:nvGrpSpPr>
          <p:grpSpPr>
            <a:xfrm>
              <a:off x="2536151" y="1779460"/>
              <a:ext cx="1179920" cy="1538737"/>
              <a:chOff x="406421" y="2432376"/>
              <a:chExt cx="2059118" cy="2685303"/>
            </a:xfrm>
          </p:grpSpPr>
          <p:grpSp>
            <p:nvGrpSpPr>
              <p:cNvPr id="148" name="Group 147">
                <a:extLst>
                  <a:ext uri="{FF2B5EF4-FFF2-40B4-BE49-F238E27FC236}">
                    <a16:creationId xmlns:a16="http://schemas.microsoft.com/office/drawing/2014/main" id="{CE34E571-CA37-4994-8E9A-511B67405F3F}"/>
                  </a:ext>
                </a:extLst>
              </p:cNvPr>
              <p:cNvGrpSpPr/>
              <p:nvPr/>
            </p:nvGrpSpPr>
            <p:grpSpPr>
              <a:xfrm>
                <a:off x="406421" y="2432376"/>
                <a:ext cx="2059118" cy="2685303"/>
                <a:chOff x="6982264" y="1006524"/>
                <a:chExt cx="4480135" cy="5829701"/>
              </a:xfrm>
            </p:grpSpPr>
            <p:pic>
              <p:nvPicPr>
                <p:cNvPr id="150" name="Picture 149">
                  <a:extLst>
                    <a:ext uri="{FF2B5EF4-FFF2-40B4-BE49-F238E27FC236}">
                      <a16:creationId xmlns:a16="http://schemas.microsoft.com/office/drawing/2014/main" id="{660C517B-46FC-4C62-981F-634814CB9D3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59" name="Picture 158">
                  <a:extLst>
                    <a:ext uri="{FF2B5EF4-FFF2-40B4-BE49-F238E27FC236}">
                      <a16:creationId xmlns:a16="http://schemas.microsoft.com/office/drawing/2014/main" id="{FE64EED7-F838-4491-A938-0E050B956F2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60" name="AutoShape 3">
                  <a:extLst>
                    <a:ext uri="{FF2B5EF4-FFF2-40B4-BE49-F238E27FC236}">
                      <a16:creationId xmlns:a16="http://schemas.microsoft.com/office/drawing/2014/main" id="{8E9B5DD2-C593-42A5-91B8-25B62744BAD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49" name="TextBox 148">
                <a:extLst>
                  <a:ext uri="{FF2B5EF4-FFF2-40B4-BE49-F238E27FC236}">
                    <a16:creationId xmlns:a16="http://schemas.microsoft.com/office/drawing/2014/main" id="{E84B345B-4530-43AF-875F-7A65A07F1C91}"/>
                  </a:ext>
                </a:extLst>
              </p:cNvPr>
              <p:cNvSpPr txBox="1"/>
              <p:nvPr/>
            </p:nvSpPr>
            <p:spPr>
              <a:xfrm>
                <a:off x="639096" y="2638279"/>
                <a:ext cx="1632154" cy="1127478"/>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sp>
        <p:nvSpPr>
          <p:cNvPr id="161" name="Rectangle 160">
            <a:extLst>
              <a:ext uri="{FF2B5EF4-FFF2-40B4-BE49-F238E27FC236}">
                <a16:creationId xmlns:a16="http://schemas.microsoft.com/office/drawing/2014/main" id="{B80DB136-102F-4FAD-A477-743FFBE1A4D2}"/>
              </a:ext>
            </a:extLst>
          </p:cNvPr>
          <p:cNvSpPr/>
          <p:nvPr/>
        </p:nvSpPr>
        <p:spPr>
          <a:xfrm>
            <a:off x="3575982" y="4861908"/>
            <a:ext cx="523675" cy="317171"/>
          </a:xfrm>
          <a:prstGeom prst="rect">
            <a:avLst/>
          </a:prstGeom>
        </p:spPr>
        <p:txBody>
          <a:bodyPr wrap="none" lIns="67217" tIns="33608" rIns="67217" bIns="33608">
            <a:spAutoFit/>
          </a:bodyPr>
          <a:lstStyle/>
          <a:p>
            <a:pPr algn="ctr" defTabSz="684921">
              <a:lnSpc>
                <a:spcPct val="90000"/>
              </a:lnSpc>
              <a:defRPr/>
            </a:pPr>
            <a:r>
              <a:rPr lang="en-US" kern="0" dirty="0">
                <a:solidFill>
                  <a:srgbClr val="353535"/>
                </a:solidFill>
                <a:ea typeface="Segoe UI" pitchFamily="34" charset="0"/>
                <a:cs typeface="Segoe UI" pitchFamily="34" charset="0"/>
              </a:rPr>
              <a:t>ND</a:t>
            </a:r>
          </a:p>
        </p:txBody>
      </p:sp>
      <p:grpSp>
        <p:nvGrpSpPr>
          <p:cNvPr id="165" name="A Group">
            <a:extLst>
              <a:ext uri="{FF2B5EF4-FFF2-40B4-BE49-F238E27FC236}">
                <a16:creationId xmlns:a16="http://schemas.microsoft.com/office/drawing/2014/main" id="{D1581A13-430C-41DA-BEEA-9923DF494487}"/>
              </a:ext>
            </a:extLst>
          </p:cNvPr>
          <p:cNvGrpSpPr/>
          <p:nvPr/>
        </p:nvGrpSpPr>
        <p:grpSpPr>
          <a:xfrm>
            <a:off x="4531348" y="4730499"/>
            <a:ext cx="1406134" cy="1404685"/>
            <a:chOff x="2024777" y="1779460"/>
            <a:chExt cx="2182814" cy="2202730"/>
          </a:xfrm>
        </p:grpSpPr>
        <p:sp>
          <p:nvSpPr>
            <p:cNvPr id="166" name="Rectangle 165">
              <a:extLst>
                <a:ext uri="{FF2B5EF4-FFF2-40B4-BE49-F238E27FC236}">
                  <a16:creationId xmlns:a16="http://schemas.microsoft.com/office/drawing/2014/main" id="{5D340C5C-2247-4C95-BBF6-EC9CAE222C61}"/>
                </a:ext>
              </a:extLst>
            </p:cNvPr>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050" kern="0" dirty="0">
                  <a:solidFill>
                    <a:srgbClr val="353535"/>
                  </a:solidFill>
                  <a:ea typeface="Segoe UI" pitchFamily="34" charset="0"/>
                  <a:cs typeface="Segoe UI" pitchFamily="34" charset="0"/>
                </a:rPr>
                <a:t>New gen of NC</a:t>
              </a:r>
            </a:p>
            <a:p>
              <a:pPr algn="ctr" defTabSz="684921">
                <a:lnSpc>
                  <a:spcPct val="90000"/>
                </a:lnSpc>
                <a:defRPr/>
              </a:pPr>
              <a:r>
                <a:rPr lang="en-US" sz="1050" kern="0" dirty="0">
                  <a:solidFill>
                    <a:srgbClr val="353535"/>
                  </a:solidFill>
                  <a:ea typeface="Segoe UI" pitchFamily="34" charset="0"/>
                  <a:cs typeface="Segoe UI" pitchFamily="34" charset="0"/>
                </a:rPr>
                <a:t>NVIDIA P100s</a:t>
              </a:r>
            </a:p>
          </p:txBody>
        </p:sp>
        <p:grpSp>
          <p:nvGrpSpPr>
            <p:cNvPr id="167" name="Group 166">
              <a:extLst>
                <a:ext uri="{FF2B5EF4-FFF2-40B4-BE49-F238E27FC236}">
                  <a16:creationId xmlns:a16="http://schemas.microsoft.com/office/drawing/2014/main" id="{E2C4B43B-8307-4EF0-8890-D0DAD664DD8A}"/>
                </a:ext>
              </a:extLst>
            </p:cNvPr>
            <p:cNvGrpSpPr/>
            <p:nvPr/>
          </p:nvGrpSpPr>
          <p:grpSpPr>
            <a:xfrm>
              <a:off x="2536151" y="1779460"/>
              <a:ext cx="1179920" cy="1538737"/>
              <a:chOff x="406421" y="2432376"/>
              <a:chExt cx="2059118" cy="2685303"/>
            </a:xfrm>
          </p:grpSpPr>
          <p:grpSp>
            <p:nvGrpSpPr>
              <p:cNvPr id="168" name="Group 167">
                <a:extLst>
                  <a:ext uri="{FF2B5EF4-FFF2-40B4-BE49-F238E27FC236}">
                    <a16:creationId xmlns:a16="http://schemas.microsoft.com/office/drawing/2014/main" id="{4009C327-3975-49F4-B752-98A962FEF6ED}"/>
                  </a:ext>
                </a:extLst>
              </p:cNvPr>
              <p:cNvGrpSpPr/>
              <p:nvPr/>
            </p:nvGrpSpPr>
            <p:grpSpPr>
              <a:xfrm>
                <a:off x="406421" y="2432376"/>
                <a:ext cx="2059118" cy="2685303"/>
                <a:chOff x="6982264" y="1006524"/>
                <a:chExt cx="4480135" cy="5829701"/>
              </a:xfrm>
            </p:grpSpPr>
            <p:pic>
              <p:nvPicPr>
                <p:cNvPr id="170" name="Picture 169">
                  <a:extLst>
                    <a:ext uri="{FF2B5EF4-FFF2-40B4-BE49-F238E27FC236}">
                      <a16:creationId xmlns:a16="http://schemas.microsoft.com/office/drawing/2014/main" id="{8CB0315C-B1D3-44DC-990F-45C8AD7C15DD}"/>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71" name="Picture 170">
                  <a:extLst>
                    <a:ext uri="{FF2B5EF4-FFF2-40B4-BE49-F238E27FC236}">
                      <a16:creationId xmlns:a16="http://schemas.microsoft.com/office/drawing/2014/main" id="{F2D52C1B-91A8-4579-AB72-27789A2DC3CE}"/>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72" name="AutoShape 3">
                  <a:extLst>
                    <a:ext uri="{FF2B5EF4-FFF2-40B4-BE49-F238E27FC236}">
                      <a16:creationId xmlns:a16="http://schemas.microsoft.com/office/drawing/2014/main" id="{C97A2691-D831-421F-97BB-2F4C184D461C}"/>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69" name="TextBox 168">
                <a:extLst>
                  <a:ext uri="{FF2B5EF4-FFF2-40B4-BE49-F238E27FC236}">
                    <a16:creationId xmlns:a16="http://schemas.microsoft.com/office/drawing/2014/main" id="{6E1C8DD9-DD6D-47A6-8B55-952448522D74}"/>
                  </a:ext>
                </a:extLst>
              </p:cNvPr>
              <p:cNvSpPr txBox="1"/>
              <p:nvPr/>
            </p:nvSpPr>
            <p:spPr>
              <a:xfrm>
                <a:off x="639096" y="2638279"/>
                <a:ext cx="1632154" cy="1127478"/>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sp>
        <p:nvSpPr>
          <p:cNvPr id="173" name="Rectangle 172">
            <a:extLst>
              <a:ext uri="{FF2B5EF4-FFF2-40B4-BE49-F238E27FC236}">
                <a16:creationId xmlns:a16="http://schemas.microsoft.com/office/drawing/2014/main" id="{1012C846-09CD-4C64-ACE9-E8CA344C104B}"/>
              </a:ext>
            </a:extLst>
          </p:cNvPr>
          <p:cNvSpPr/>
          <p:nvPr/>
        </p:nvSpPr>
        <p:spPr>
          <a:xfrm>
            <a:off x="4882440" y="4902287"/>
            <a:ext cx="700004" cy="275622"/>
          </a:xfrm>
          <a:prstGeom prst="rect">
            <a:avLst/>
          </a:prstGeom>
        </p:spPr>
        <p:txBody>
          <a:bodyPr wrap="none" lIns="67217" tIns="33608" rIns="67217" bIns="33608">
            <a:spAutoFit/>
          </a:bodyPr>
          <a:lstStyle/>
          <a:p>
            <a:pPr algn="ctr" defTabSz="684921">
              <a:lnSpc>
                <a:spcPct val="90000"/>
              </a:lnSpc>
              <a:defRPr/>
            </a:pPr>
            <a:r>
              <a:rPr lang="en-US" sz="1500" kern="0" dirty="0">
                <a:solidFill>
                  <a:srgbClr val="353535"/>
                </a:solidFill>
                <a:ea typeface="Segoe UI" pitchFamily="34" charset="0"/>
                <a:cs typeface="Segoe UI" pitchFamily="34" charset="0"/>
              </a:rPr>
              <a:t>NCv2</a:t>
            </a:r>
          </a:p>
        </p:txBody>
      </p:sp>
      <p:grpSp>
        <p:nvGrpSpPr>
          <p:cNvPr id="177" name="A Group">
            <a:extLst>
              <a:ext uri="{FF2B5EF4-FFF2-40B4-BE49-F238E27FC236}">
                <a16:creationId xmlns:a16="http://schemas.microsoft.com/office/drawing/2014/main" id="{7E5CADDE-BB07-4B12-A1D1-96EDC631F9A8}"/>
              </a:ext>
            </a:extLst>
          </p:cNvPr>
          <p:cNvGrpSpPr/>
          <p:nvPr/>
        </p:nvGrpSpPr>
        <p:grpSpPr>
          <a:xfrm>
            <a:off x="6325197" y="4728656"/>
            <a:ext cx="1440067" cy="1403126"/>
            <a:chOff x="2034704" y="1779460"/>
            <a:chExt cx="2182814" cy="2305406"/>
          </a:xfrm>
        </p:grpSpPr>
        <p:sp>
          <p:nvSpPr>
            <p:cNvPr id="178" name="Rectangle 177">
              <a:extLst>
                <a:ext uri="{FF2B5EF4-FFF2-40B4-BE49-F238E27FC236}">
                  <a16:creationId xmlns:a16="http://schemas.microsoft.com/office/drawing/2014/main" id="{E265D2C2-5529-4336-854F-0281D0EE570C}"/>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050" kern="0" dirty="0">
                  <a:solidFill>
                    <a:srgbClr val="353535"/>
                  </a:solidFill>
                  <a:ea typeface="Segoe UI" pitchFamily="34" charset="0"/>
                  <a:cs typeface="Segoe UI" pitchFamily="34" charset="0"/>
                </a:rPr>
                <a:t>New generation of D family</a:t>
              </a:r>
            </a:p>
          </p:txBody>
        </p:sp>
        <p:grpSp>
          <p:nvGrpSpPr>
            <p:cNvPr id="179" name="Group 178">
              <a:extLst>
                <a:ext uri="{FF2B5EF4-FFF2-40B4-BE49-F238E27FC236}">
                  <a16:creationId xmlns:a16="http://schemas.microsoft.com/office/drawing/2014/main" id="{4FA0C020-99EF-4607-8BCD-4D0A4315837D}"/>
                </a:ext>
              </a:extLst>
            </p:cNvPr>
            <p:cNvGrpSpPr/>
            <p:nvPr/>
          </p:nvGrpSpPr>
          <p:grpSpPr>
            <a:xfrm>
              <a:off x="2536151" y="1779460"/>
              <a:ext cx="1179920" cy="1538737"/>
              <a:chOff x="406421" y="2432376"/>
              <a:chExt cx="2059118" cy="2685303"/>
            </a:xfrm>
          </p:grpSpPr>
          <p:grpSp>
            <p:nvGrpSpPr>
              <p:cNvPr id="180" name="Group 179">
                <a:extLst>
                  <a:ext uri="{FF2B5EF4-FFF2-40B4-BE49-F238E27FC236}">
                    <a16:creationId xmlns:a16="http://schemas.microsoft.com/office/drawing/2014/main" id="{0A342B29-AB10-4E21-BE61-92C2B2A5C5A0}"/>
                  </a:ext>
                </a:extLst>
              </p:cNvPr>
              <p:cNvGrpSpPr/>
              <p:nvPr/>
            </p:nvGrpSpPr>
            <p:grpSpPr>
              <a:xfrm>
                <a:off x="406421" y="2432376"/>
                <a:ext cx="2059118" cy="2685303"/>
                <a:chOff x="6982264" y="1006524"/>
                <a:chExt cx="4480135" cy="5829701"/>
              </a:xfrm>
            </p:grpSpPr>
            <p:pic>
              <p:nvPicPr>
                <p:cNvPr id="182" name="Picture 181">
                  <a:extLst>
                    <a:ext uri="{FF2B5EF4-FFF2-40B4-BE49-F238E27FC236}">
                      <a16:creationId xmlns:a16="http://schemas.microsoft.com/office/drawing/2014/main" id="{EEB1E2C2-3F15-4180-B16E-0226FA99EA4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83" name="Picture 182">
                  <a:extLst>
                    <a:ext uri="{FF2B5EF4-FFF2-40B4-BE49-F238E27FC236}">
                      <a16:creationId xmlns:a16="http://schemas.microsoft.com/office/drawing/2014/main" id="{D99144EA-4032-4815-A57C-FDE6F87ECDCB}"/>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84" name="AutoShape 3">
                  <a:extLst>
                    <a:ext uri="{FF2B5EF4-FFF2-40B4-BE49-F238E27FC236}">
                      <a16:creationId xmlns:a16="http://schemas.microsoft.com/office/drawing/2014/main" id="{582A499A-33F9-4402-BD10-513749E8306D}"/>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81" name="TextBox 180">
                <a:extLst>
                  <a:ext uri="{FF2B5EF4-FFF2-40B4-BE49-F238E27FC236}">
                    <a16:creationId xmlns:a16="http://schemas.microsoft.com/office/drawing/2014/main" id="{15A659C5-1B4F-4937-90D0-7F1D2C7576A9}"/>
                  </a:ext>
                </a:extLst>
              </p:cNvPr>
              <p:cNvSpPr txBox="1"/>
              <p:nvPr/>
            </p:nvSpPr>
            <p:spPr>
              <a:xfrm>
                <a:off x="639096" y="2638279"/>
                <a:ext cx="1632154" cy="1127478"/>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sp>
        <p:nvSpPr>
          <p:cNvPr id="185" name="Rectangle 184">
            <a:extLst>
              <a:ext uri="{FF2B5EF4-FFF2-40B4-BE49-F238E27FC236}">
                <a16:creationId xmlns:a16="http://schemas.microsoft.com/office/drawing/2014/main" id="{205320AC-7A62-4C91-B68E-BC5F1472B684}"/>
              </a:ext>
            </a:extLst>
          </p:cNvPr>
          <p:cNvSpPr/>
          <p:nvPr/>
        </p:nvSpPr>
        <p:spPr>
          <a:xfrm>
            <a:off x="6750992" y="4845361"/>
            <a:ext cx="642296" cy="317171"/>
          </a:xfrm>
          <a:prstGeom prst="rect">
            <a:avLst/>
          </a:prstGeom>
        </p:spPr>
        <p:txBody>
          <a:bodyPr wrap="none" lIns="67217" tIns="33608" rIns="67217" bIns="33608">
            <a:spAutoFit/>
          </a:bodyPr>
          <a:lstStyle/>
          <a:p>
            <a:pPr algn="ctr" defTabSz="684921">
              <a:lnSpc>
                <a:spcPct val="90000"/>
              </a:lnSpc>
              <a:defRPr/>
            </a:pPr>
            <a:r>
              <a:rPr lang="en-US" kern="0" dirty="0">
                <a:solidFill>
                  <a:srgbClr val="353535"/>
                </a:solidFill>
                <a:ea typeface="Segoe UI" pitchFamily="34" charset="0"/>
                <a:cs typeface="Segoe UI" pitchFamily="34" charset="0"/>
              </a:rPr>
              <a:t>Dv3</a:t>
            </a:r>
          </a:p>
        </p:txBody>
      </p:sp>
      <p:grpSp>
        <p:nvGrpSpPr>
          <p:cNvPr id="189" name="A Group">
            <a:extLst>
              <a:ext uri="{FF2B5EF4-FFF2-40B4-BE49-F238E27FC236}">
                <a16:creationId xmlns:a16="http://schemas.microsoft.com/office/drawing/2014/main" id="{228889B2-4FC6-483A-8F0E-E6C928348304}"/>
              </a:ext>
            </a:extLst>
          </p:cNvPr>
          <p:cNvGrpSpPr/>
          <p:nvPr/>
        </p:nvGrpSpPr>
        <p:grpSpPr>
          <a:xfrm>
            <a:off x="7686216" y="4850898"/>
            <a:ext cx="1450880" cy="1394493"/>
            <a:chOff x="2135046" y="1779460"/>
            <a:chExt cx="2182814" cy="2297176"/>
          </a:xfrm>
        </p:grpSpPr>
        <p:sp>
          <p:nvSpPr>
            <p:cNvPr id="190" name="Rectangle 189">
              <a:extLst>
                <a:ext uri="{FF2B5EF4-FFF2-40B4-BE49-F238E27FC236}">
                  <a16:creationId xmlns:a16="http://schemas.microsoft.com/office/drawing/2014/main" id="{671F0A3E-339A-40B2-A668-0843D3478B64}"/>
                </a:ext>
              </a:extLst>
            </p:cNvPr>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4921">
                <a:lnSpc>
                  <a:spcPct val="90000"/>
                </a:lnSpc>
                <a:defRPr/>
              </a:pPr>
              <a:r>
                <a:rPr lang="en-US" sz="1050" kern="0" dirty="0">
                  <a:solidFill>
                    <a:srgbClr val="353535"/>
                  </a:solidFill>
                  <a:ea typeface="Segoe UI" pitchFamily="34" charset="0"/>
                  <a:cs typeface="Segoe UI" pitchFamily="34" charset="0"/>
                </a:rPr>
                <a:t>High memory</a:t>
              </a:r>
            </a:p>
          </p:txBody>
        </p:sp>
        <p:grpSp>
          <p:nvGrpSpPr>
            <p:cNvPr id="191" name="Group 190">
              <a:extLst>
                <a:ext uri="{FF2B5EF4-FFF2-40B4-BE49-F238E27FC236}">
                  <a16:creationId xmlns:a16="http://schemas.microsoft.com/office/drawing/2014/main" id="{6437900E-D98C-4DC3-833E-D0E8989E37C7}"/>
                </a:ext>
              </a:extLst>
            </p:cNvPr>
            <p:cNvGrpSpPr/>
            <p:nvPr/>
          </p:nvGrpSpPr>
          <p:grpSpPr>
            <a:xfrm>
              <a:off x="2536151" y="1779460"/>
              <a:ext cx="1179920" cy="1538737"/>
              <a:chOff x="406421" y="2432376"/>
              <a:chExt cx="2059118" cy="2685303"/>
            </a:xfrm>
          </p:grpSpPr>
          <p:grpSp>
            <p:nvGrpSpPr>
              <p:cNvPr id="192" name="Group 191">
                <a:extLst>
                  <a:ext uri="{FF2B5EF4-FFF2-40B4-BE49-F238E27FC236}">
                    <a16:creationId xmlns:a16="http://schemas.microsoft.com/office/drawing/2014/main" id="{081F2E48-883E-4C37-92EF-24CFA08AA742}"/>
                  </a:ext>
                </a:extLst>
              </p:cNvPr>
              <p:cNvGrpSpPr/>
              <p:nvPr/>
            </p:nvGrpSpPr>
            <p:grpSpPr>
              <a:xfrm>
                <a:off x="406421" y="2432376"/>
                <a:ext cx="2059118" cy="2685303"/>
                <a:chOff x="6982264" y="1006524"/>
                <a:chExt cx="4480135" cy="5829701"/>
              </a:xfrm>
            </p:grpSpPr>
            <p:pic>
              <p:nvPicPr>
                <p:cNvPr id="194" name="Picture 193">
                  <a:extLst>
                    <a:ext uri="{FF2B5EF4-FFF2-40B4-BE49-F238E27FC236}">
                      <a16:creationId xmlns:a16="http://schemas.microsoft.com/office/drawing/2014/main" id="{DE66D229-6A59-4916-ACC6-B282DEDE93B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95" name="Picture 194">
                  <a:extLst>
                    <a:ext uri="{FF2B5EF4-FFF2-40B4-BE49-F238E27FC236}">
                      <a16:creationId xmlns:a16="http://schemas.microsoft.com/office/drawing/2014/main" id="{308D59FF-9CF7-47CA-B811-22435B7A5216}"/>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96" name="AutoShape 3">
                  <a:extLst>
                    <a:ext uri="{FF2B5EF4-FFF2-40B4-BE49-F238E27FC236}">
                      <a16:creationId xmlns:a16="http://schemas.microsoft.com/office/drawing/2014/main" id="{981D5ADF-BE67-4A5C-A13B-ED50ADDF4F7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32" tIns="34266" rIns="68532" bIns="34266" numCol="1" anchor="t" anchorCtr="0" compatLnSpc="1">
                  <a:prstTxWarp prst="textNoShape">
                    <a:avLst/>
                  </a:prstTxWarp>
                </a:bodyPr>
                <a:lstStyle/>
                <a:p>
                  <a:pPr defTabSz="685145">
                    <a:defRPr/>
                  </a:pPr>
                  <a:endParaRPr lang="en-US" sz="450" kern="0">
                    <a:solidFill>
                      <a:srgbClr val="353535"/>
                    </a:solidFill>
                  </a:endParaRPr>
                </a:p>
              </p:txBody>
            </p:sp>
          </p:grpSp>
          <p:sp>
            <p:nvSpPr>
              <p:cNvPr id="193" name="TextBox 192">
                <a:extLst>
                  <a:ext uri="{FF2B5EF4-FFF2-40B4-BE49-F238E27FC236}">
                    <a16:creationId xmlns:a16="http://schemas.microsoft.com/office/drawing/2014/main" id="{5551403B-9A09-4E94-8A5E-E5B2AF69E0C9}"/>
                  </a:ext>
                </a:extLst>
              </p:cNvPr>
              <p:cNvSpPr txBox="1"/>
              <p:nvPr/>
            </p:nvSpPr>
            <p:spPr>
              <a:xfrm>
                <a:off x="639096" y="2638279"/>
                <a:ext cx="1632154" cy="1127478"/>
              </a:xfrm>
              <a:prstGeom prst="rect">
                <a:avLst/>
              </a:prstGeom>
              <a:solidFill>
                <a:schemeClr val="bg1">
                  <a:lumMod val="50000"/>
                </a:schemeClr>
              </a:solidFill>
            </p:spPr>
            <p:txBody>
              <a:bodyPr wrap="square" lIns="137063" tIns="95957" rIns="137063" bIns="109650" rtlCol="0">
                <a:noAutofit/>
              </a:bodyPr>
              <a:lstStyle/>
              <a:p>
                <a:pPr algn="ctr" defTabSz="684921">
                  <a:lnSpc>
                    <a:spcPct val="90000"/>
                  </a:lnSpc>
                  <a:defRPr/>
                </a:pPr>
                <a:endParaRPr lang="en-US" sz="2325" kern="0" dirty="0">
                  <a:solidFill>
                    <a:srgbClr val="353535"/>
                  </a:solidFill>
                  <a:ea typeface="Segoe UI" pitchFamily="34" charset="0"/>
                  <a:cs typeface="Segoe UI" pitchFamily="34" charset="0"/>
                </a:endParaRPr>
              </a:p>
            </p:txBody>
          </p:sp>
        </p:grpSp>
      </p:grpSp>
      <p:sp>
        <p:nvSpPr>
          <p:cNvPr id="197" name="Rectangle 196">
            <a:extLst>
              <a:ext uri="{FF2B5EF4-FFF2-40B4-BE49-F238E27FC236}">
                <a16:creationId xmlns:a16="http://schemas.microsoft.com/office/drawing/2014/main" id="{A1AD9680-1628-42AB-A175-DE9868AF0A64}"/>
              </a:ext>
            </a:extLst>
          </p:cNvPr>
          <p:cNvSpPr/>
          <p:nvPr/>
        </p:nvSpPr>
        <p:spPr>
          <a:xfrm>
            <a:off x="8069631" y="4923290"/>
            <a:ext cx="607031" cy="317171"/>
          </a:xfrm>
          <a:prstGeom prst="rect">
            <a:avLst/>
          </a:prstGeom>
        </p:spPr>
        <p:txBody>
          <a:bodyPr wrap="none" lIns="67217" tIns="33608" rIns="67217" bIns="33608">
            <a:spAutoFit/>
          </a:bodyPr>
          <a:lstStyle/>
          <a:p>
            <a:pPr algn="ctr" defTabSz="684921">
              <a:lnSpc>
                <a:spcPct val="90000"/>
              </a:lnSpc>
              <a:defRPr/>
            </a:pPr>
            <a:r>
              <a:rPr lang="en-US" kern="0" dirty="0">
                <a:solidFill>
                  <a:srgbClr val="353535"/>
                </a:solidFill>
                <a:ea typeface="Segoe UI" pitchFamily="34" charset="0"/>
                <a:cs typeface="Segoe UI" pitchFamily="34" charset="0"/>
              </a:rPr>
              <a:t>Ev3</a:t>
            </a:r>
          </a:p>
        </p:txBody>
      </p:sp>
      <p:sp>
        <p:nvSpPr>
          <p:cNvPr id="164" name="12-Point Star 847">
            <a:extLst>
              <a:ext uri="{FF2B5EF4-FFF2-40B4-BE49-F238E27FC236}">
                <a16:creationId xmlns:a16="http://schemas.microsoft.com/office/drawing/2014/main" id="{82BC57A4-088C-459D-8215-FDAEF8EC76A1}"/>
              </a:ext>
            </a:extLst>
          </p:cNvPr>
          <p:cNvSpPr/>
          <p:nvPr/>
        </p:nvSpPr>
        <p:spPr bwMode="auto">
          <a:xfrm rot="1374897">
            <a:off x="4013210" y="4737101"/>
            <a:ext cx="310366" cy="402103"/>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1790" tIns="105432" rIns="131790" bIns="105432" numCol="1" spcCol="0" rtlCol="0" fromWordArt="0" anchor="ctr" anchorCtr="0" forceAA="0" compatLnSpc="1">
            <a:prstTxWarp prst="textNoShape">
              <a:avLst/>
            </a:prstTxWarp>
            <a:noAutofit/>
          </a:bodyPr>
          <a:lstStyle/>
          <a:p>
            <a:pPr algn="ctr" defTabSz="671945">
              <a:lnSpc>
                <a:spcPct val="90000"/>
              </a:lnSpc>
              <a:defRPr/>
            </a:pPr>
            <a:r>
              <a:rPr lang="en-US" sz="825" kern="0" dirty="0">
                <a:gradFill>
                  <a:gsLst>
                    <a:gs pos="0">
                      <a:srgbClr val="FFFFFF"/>
                    </a:gs>
                    <a:gs pos="100000">
                      <a:srgbClr val="FFFFFF"/>
                    </a:gs>
                  </a:gsLst>
                  <a:lin ang="5400000" scaled="0"/>
                </a:gradFill>
                <a:ea typeface="Segoe UI" pitchFamily="34" charset="0"/>
                <a:cs typeface="Segoe UI" pitchFamily="34" charset="0"/>
              </a:rPr>
              <a:t>Mar</a:t>
            </a:r>
            <a:endParaRPr lang="en-US" sz="9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74" name="12-Point Star 847">
            <a:extLst>
              <a:ext uri="{FF2B5EF4-FFF2-40B4-BE49-F238E27FC236}">
                <a16:creationId xmlns:a16="http://schemas.microsoft.com/office/drawing/2014/main" id="{AC3CD948-7FD8-46CC-AF3A-CAF54B7CD6C8}"/>
              </a:ext>
            </a:extLst>
          </p:cNvPr>
          <p:cNvSpPr/>
          <p:nvPr/>
        </p:nvSpPr>
        <p:spPr bwMode="auto">
          <a:xfrm rot="1374897">
            <a:off x="5436679" y="4714757"/>
            <a:ext cx="310366" cy="402103"/>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1790" tIns="105432" rIns="131790" bIns="105432" numCol="1" spcCol="0" rtlCol="0" fromWordArt="0" anchor="ctr" anchorCtr="0" forceAA="0" compatLnSpc="1">
            <a:prstTxWarp prst="textNoShape">
              <a:avLst/>
            </a:prstTxWarp>
            <a:noAutofit/>
          </a:bodyPr>
          <a:lstStyle/>
          <a:p>
            <a:pPr algn="ctr" defTabSz="671945">
              <a:lnSpc>
                <a:spcPct val="90000"/>
              </a:lnSpc>
              <a:defRPr/>
            </a:pPr>
            <a:r>
              <a:rPr lang="en-US" sz="825" kern="0" dirty="0">
                <a:gradFill>
                  <a:gsLst>
                    <a:gs pos="0">
                      <a:srgbClr val="FFFFFF"/>
                    </a:gs>
                    <a:gs pos="100000">
                      <a:srgbClr val="FFFFFF"/>
                    </a:gs>
                  </a:gsLst>
                  <a:lin ang="5400000" scaled="0"/>
                </a:gradFill>
                <a:ea typeface="Segoe UI" pitchFamily="34" charset="0"/>
                <a:cs typeface="Segoe UI" pitchFamily="34" charset="0"/>
              </a:rPr>
              <a:t>Mar</a:t>
            </a:r>
            <a:r>
              <a:rPr lang="en-US" sz="9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5" name="12-Point Star 847">
            <a:extLst>
              <a:ext uri="{FF2B5EF4-FFF2-40B4-BE49-F238E27FC236}">
                <a16:creationId xmlns:a16="http://schemas.microsoft.com/office/drawing/2014/main" id="{7B406480-B2D8-4074-8E8E-E93B8F7482AF}"/>
              </a:ext>
            </a:extLst>
          </p:cNvPr>
          <p:cNvSpPr/>
          <p:nvPr/>
        </p:nvSpPr>
        <p:spPr bwMode="auto">
          <a:xfrm rot="1374897">
            <a:off x="7228447" y="4613919"/>
            <a:ext cx="310366" cy="402103"/>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1790" tIns="105432" rIns="131790" bIns="105432" numCol="1" spcCol="0" rtlCol="0" fromWordArt="0" anchor="ctr" anchorCtr="0" forceAA="0" compatLnSpc="1">
            <a:prstTxWarp prst="textNoShape">
              <a:avLst/>
            </a:prstTxWarp>
            <a:noAutofit/>
          </a:bodyPr>
          <a:lstStyle/>
          <a:p>
            <a:pPr algn="ctr" defTabSz="671945">
              <a:lnSpc>
                <a:spcPct val="90000"/>
              </a:lnSpc>
              <a:defRPr/>
            </a:pPr>
            <a:r>
              <a:rPr lang="en-US" sz="825" kern="0" dirty="0">
                <a:gradFill>
                  <a:gsLst>
                    <a:gs pos="0">
                      <a:srgbClr val="FFFFFF"/>
                    </a:gs>
                    <a:gs pos="100000">
                      <a:srgbClr val="FFFFFF"/>
                    </a:gs>
                  </a:gsLst>
                  <a:lin ang="5400000" scaled="0"/>
                </a:gradFill>
                <a:ea typeface="Segoe UI" pitchFamily="34" charset="0"/>
                <a:cs typeface="Segoe UI" pitchFamily="34" charset="0"/>
              </a:rPr>
              <a:t>Mar</a:t>
            </a:r>
            <a:r>
              <a:rPr lang="en-US" sz="9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6" name="12-Point Star 847">
            <a:extLst>
              <a:ext uri="{FF2B5EF4-FFF2-40B4-BE49-F238E27FC236}">
                <a16:creationId xmlns:a16="http://schemas.microsoft.com/office/drawing/2014/main" id="{307ABBCB-0220-43C1-9091-2C9A3E230582}"/>
              </a:ext>
            </a:extLst>
          </p:cNvPr>
          <p:cNvSpPr/>
          <p:nvPr/>
        </p:nvSpPr>
        <p:spPr bwMode="auto">
          <a:xfrm rot="1374897">
            <a:off x="8605633" y="4686185"/>
            <a:ext cx="310366" cy="402103"/>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1790" tIns="105432" rIns="131790" bIns="105432" numCol="1" spcCol="0" rtlCol="0" fromWordArt="0" anchor="ctr" anchorCtr="0" forceAA="0" compatLnSpc="1">
            <a:prstTxWarp prst="textNoShape">
              <a:avLst/>
            </a:prstTxWarp>
            <a:noAutofit/>
          </a:bodyPr>
          <a:lstStyle/>
          <a:p>
            <a:pPr algn="ctr" defTabSz="671945">
              <a:lnSpc>
                <a:spcPct val="90000"/>
              </a:lnSpc>
              <a:defRPr/>
            </a:pPr>
            <a:r>
              <a:rPr lang="en-US" sz="825" kern="0" dirty="0">
                <a:gradFill>
                  <a:gsLst>
                    <a:gs pos="0">
                      <a:srgbClr val="FFFFFF"/>
                    </a:gs>
                    <a:gs pos="100000">
                      <a:srgbClr val="FFFFFF"/>
                    </a:gs>
                  </a:gsLst>
                  <a:lin ang="5400000" scaled="0"/>
                </a:gradFill>
                <a:ea typeface="Segoe UI" pitchFamily="34" charset="0"/>
                <a:cs typeface="Segoe UI" pitchFamily="34" charset="0"/>
              </a:rPr>
              <a:t>Mar</a:t>
            </a:r>
            <a:r>
              <a:rPr lang="en-US" sz="900" kern="0" dirty="0">
                <a:gradFill>
                  <a:gsLst>
                    <a:gs pos="0">
                      <a:srgbClr val="FFFFFF"/>
                    </a:gs>
                    <a:gs pos="100000">
                      <a:srgbClr val="FFFFFF"/>
                    </a:gs>
                  </a:gsLst>
                  <a:lin ang="5400000" scaled="0"/>
                </a:gradFill>
                <a:ea typeface="Segoe UI" pitchFamily="34" charset="0"/>
                <a:cs typeface="Segoe UI" pitchFamily="34" charset="0"/>
              </a:rPr>
              <a:t>	</a:t>
            </a:r>
          </a:p>
        </p:txBody>
      </p:sp>
    </p:spTree>
    <p:extLst>
      <p:ext uri="{BB962C8B-B14F-4D97-AF65-F5344CB8AC3E}">
        <p14:creationId xmlns:p14="http://schemas.microsoft.com/office/powerpoint/2010/main" val="384385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anim calcmode="lin" valueType="num">
                                      <p:cBhvr>
                                        <p:cTn id="8" dur="1000" fill="hold"/>
                                        <p:tgtEl>
                                          <p:spTgt spid="161"/>
                                        </p:tgtEl>
                                        <p:attrNameLst>
                                          <p:attrName>ppt_x</p:attrName>
                                        </p:attrNameLst>
                                      </p:cBhvr>
                                      <p:tavLst>
                                        <p:tav tm="0">
                                          <p:val>
                                            <p:strVal val="#ppt_x"/>
                                          </p:val>
                                        </p:tav>
                                        <p:tav tm="100000">
                                          <p:val>
                                            <p:strVal val="#ppt_x"/>
                                          </p:val>
                                        </p:tav>
                                      </p:tavLst>
                                    </p:anim>
                                    <p:anim calcmode="lin" valueType="num">
                                      <p:cBhvr>
                                        <p:cTn id="9" dur="1000" fill="hold"/>
                                        <p:tgtEl>
                                          <p:spTgt spid="1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1000"/>
                                        <p:tgtEl>
                                          <p:spTgt spid="110"/>
                                        </p:tgtEl>
                                      </p:cBhvr>
                                    </p:animEffect>
                                    <p:anim calcmode="lin" valueType="num">
                                      <p:cBhvr>
                                        <p:cTn id="13" dur="1000" fill="hold"/>
                                        <p:tgtEl>
                                          <p:spTgt spid="110"/>
                                        </p:tgtEl>
                                        <p:attrNameLst>
                                          <p:attrName>ppt_x</p:attrName>
                                        </p:attrNameLst>
                                      </p:cBhvr>
                                      <p:tavLst>
                                        <p:tav tm="0">
                                          <p:val>
                                            <p:strVal val="#ppt_x"/>
                                          </p:val>
                                        </p:tav>
                                        <p:tav tm="100000">
                                          <p:val>
                                            <p:strVal val="#ppt_x"/>
                                          </p:val>
                                        </p:tav>
                                      </p:tavLst>
                                    </p:anim>
                                    <p:anim calcmode="lin" valueType="num">
                                      <p:cBhvr>
                                        <p:cTn id="14" dur="1000" fill="hold"/>
                                        <p:tgtEl>
                                          <p:spTgt spid="1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fade">
                                      <p:cBhvr>
                                        <p:cTn id="18" dur="1000"/>
                                        <p:tgtEl>
                                          <p:spTgt spid="173"/>
                                        </p:tgtEl>
                                      </p:cBhvr>
                                    </p:animEffect>
                                    <p:anim calcmode="lin" valueType="num">
                                      <p:cBhvr>
                                        <p:cTn id="19" dur="1000" fill="hold"/>
                                        <p:tgtEl>
                                          <p:spTgt spid="173"/>
                                        </p:tgtEl>
                                        <p:attrNameLst>
                                          <p:attrName>ppt_x</p:attrName>
                                        </p:attrNameLst>
                                      </p:cBhvr>
                                      <p:tavLst>
                                        <p:tav tm="0">
                                          <p:val>
                                            <p:strVal val="#ppt_x"/>
                                          </p:val>
                                        </p:tav>
                                        <p:tav tm="100000">
                                          <p:val>
                                            <p:strVal val="#ppt_x"/>
                                          </p:val>
                                        </p:tav>
                                      </p:tavLst>
                                    </p:anim>
                                    <p:anim calcmode="lin" valueType="num">
                                      <p:cBhvr>
                                        <p:cTn id="20" dur="1000" fill="hold"/>
                                        <p:tgtEl>
                                          <p:spTgt spid="17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1000"/>
                                        <p:tgtEl>
                                          <p:spTgt spid="165"/>
                                        </p:tgtEl>
                                      </p:cBhvr>
                                    </p:animEffect>
                                    <p:anim calcmode="lin" valueType="num">
                                      <p:cBhvr>
                                        <p:cTn id="24" dur="1000" fill="hold"/>
                                        <p:tgtEl>
                                          <p:spTgt spid="165"/>
                                        </p:tgtEl>
                                        <p:attrNameLst>
                                          <p:attrName>ppt_x</p:attrName>
                                        </p:attrNameLst>
                                      </p:cBhvr>
                                      <p:tavLst>
                                        <p:tav tm="0">
                                          <p:val>
                                            <p:strVal val="#ppt_x"/>
                                          </p:val>
                                        </p:tav>
                                        <p:tav tm="100000">
                                          <p:val>
                                            <p:strVal val="#ppt_x"/>
                                          </p:val>
                                        </p:tav>
                                      </p:tavLst>
                                    </p:anim>
                                    <p:anim calcmode="lin" valueType="num">
                                      <p:cBhvr>
                                        <p:cTn id="25" dur="1000" fill="hold"/>
                                        <p:tgtEl>
                                          <p:spTgt spid="165"/>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fade">
                                      <p:cBhvr>
                                        <p:cTn id="29" dur="1000"/>
                                        <p:tgtEl>
                                          <p:spTgt spid="185"/>
                                        </p:tgtEl>
                                      </p:cBhvr>
                                    </p:animEffect>
                                    <p:anim calcmode="lin" valueType="num">
                                      <p:cBhvr>
                                        <p:cTn id="30" dur="1000" fill="hold"/>
                                        <p:tgtEl>
                                          <p:spTgt spid="185"/>
                                        </p:tgtEl>
                                        <p:attrNameLst>
                                          <p:attrName>ppt_x</p:attrName>
                                        </p:attrNameLst>
                                      </p:cBhvr>
                                      <p:tavLst>
                                        <p:tav tm="0">
                                          <p:val>
                                            <p:strVal val="#ppt_x"/>
                                          </p:val>
                                        </p:tav>
                                        <p:tav tm="100000">
                                          <p:val>
                                            <p:strVal val="#ppt_x"/>
                                          </p:val>
                                        </p:tav>
                                      </p:tavLst>
                                    </p:anim>
                                    <p:anim calcmode="lin" valueType="num">
                                      <p:cBhvr>
                                        <p:cTn id="31" dur="1000" fill="hold"/>
                                        <p:tgtEl>
                                          <p:spTgt spid="1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7"/>
                                        </p:tgtEl>
                                        <p:attrNameLst>
                                          <p:attrName>style.visibility</p:attrName>
                                        </p:attrNameLst>
                                      </p:cBhvr>
                                      <p:to>
                                        <p:strVal val="visible"/>
                                      </p:to>
                                    </p:set>
                                    <p:animEffect transition="in" filter="fade">
                                      <p:cBhvr>
                                        <p:cTn id="34" dur="1000"/>
                                        <p:tgtEl>
                                          <p:spTgt spid="177"/>
                                        </p:tgtEl>
                                      </p:cBhvr>
                                    </p:animEffect>
                                    <p:anim calcmode="lin" valueType="num">
                                      <p:cBhvr>
                                        <p:cTn id="35" dur="1000" fill="hold"/>
                                        <p:tgtEl>
                                          <p:spTgt spid="177"/>
                                        </p:tgtEl>
                                        <p:attrNameLst>
                                          <p:attrName>ppt_x</p:attrName>
                                        </p:attrNameLst>
                                      </p:cBhvr>
                                      <p:tavLst>
                                        <p:tav tm="0">
                                          <p:val>
                                            <p:strVal val="#ppt_x"/>
                                          </p:val>
                                        </p:tav>
                                        <p:tav tm="100000">
                                          <p:val>
                                            <p:strVal val="#ppt_x"/>
                                          </p:val>
                                        </p:tav>
                                      </p:tavLst>
                                    </p:anim>
                                    <p:anim calcmode="lin" valueType="num">
                                      <p:cBhvr>
                                        <p:cTn id="36" dur="1000" fill="hold"/>
                                        <p:tgtEl>
                                          <p:spTgt spid="177"/>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1000"/>
                                        <p:tgtEl>
                                          <p:spTgt spid="197"/>
                                        </p:tgtEl>
                                      </p:cBhvr>
                                    </p:animEffect>
                                    <p:anim calcmode="lin" valueType="num">
                                      <p:cBhvr>
                                        <p:cTn id="41" dur="1000" fill="hold"/>
                                        <p:tgtEl>
                                          <p:spTgt spid="197"/>
                                        </p:tgtEl>
                                        <p:attrNameLst>
                                          <p:attrName>ppt_x</p:attrName>
                                        </p:attrNameLst>
                                      </p:cBhvr>
                                      <p:tavLst>
                                        <p:tav tm="0">
                                          <p:val>
                                            <p:strVal val="#ppt_x"/>
                                          </p:val>
                                        </p:tav>
                                        <p:tav tm="100000">
                                          <p:val>
                                            <p:strVal val="#ppt_x"/>
                                          </p:val>
                                        </p:tav>
                                      </p:tavLst>
                                    </p:anim>
                                    <p:anim calcmode="lin" valueType="num">
                                      <p:cBhvr>
                                        <p:cTn id="42" dur="1000" fill="hold"/>
                                        <p:tgtEl>
                                          <p:spTgt spid="19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89"/>
                                        </p:tgtEl>
                                        <p:attrNameLst>
                                          <p:attrName>style.visibility</p:attrName>
                                        </p:attrNameLst>
                                      </p:cBhvr>
                                      <p:to>
                                        <p:strVal val="visible"/>
                                      </p:to>
                                    </p:set>
                                    <p:animEffect transition="in" filter="fade">
                                      <p:cBhvr>
                                        <p:cTn id="45" dur="1000"/>
                                        <p:tgtEl>
                                          <p:spTgt spid="189"/>
                                        </p:tgtEl>
                                      </p:cBhvr>
                                    </p:animEffect>
                                    <p:anim calcmode="lin" valueType="num">
                                      <p:cBhvr>
                                        <p:cTn id="46" dur="1000" fill="hold"/>
                                        <p:tgtEl>
                                          <p:spTgt spid="189"/>
                                        </p:tgtEl>
                                        <p:attrNameLst>
                                          <p:attrName>ppt_x</p:attrName>
                                        </p:attrNameLst>
                                      </p:cBhvr>
                                      <p:tavLst>
                                        <p:tav tm="0">
                                          <p:val>
                                            <p:strVal val="#ppt_x"/>
                                          </p:val>
                                        </p:tav>
                                        <p:tav tm="100000">
                                          <p:val>
                                            <p:strVal val="#ppt_x"/>
                                          </p:val>
                                        </p:tav>
                                      </p:tavLst>
                                    </p:anim>
                                    <p:anim calcmode="lin" valueType="num">
                                      <p:cBhvr>
                                        <p:cTn id="47"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73" grpId="0"/>
      <p:bldP spid="185" grpId="0"/>
      <p:bldP spid="19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Sizes</a:t>
            </a:r>
          </a:p>
        </p:txBody>
      </p:sp>
      <p:sp>
        <p:nvSpPr>
          <p:cNvPr id="9" name="Text Placeholder 8">
            <a:extLst>
              <a:ext uri="{FF2B5EF4-FFF2-40B4-BE49-F238E27FC236}">
                <a16:creationId xmlns:a16="http://schemas.microsoft.com/office/drawing/2014/main" id="{BC77A801-6825-414A-8E81-1C64DD30511B}"/>
              </a:ext>
            </a:extLst>
          </p:cNvPr>
          <p:cNvSpPr>
            <a:spLocks noGrp="1"/>
          </p:cNvSpPr>
          <p:nvPr>
            <p:ph type="body" sz="quarter" idx="10"/>
          </p:nvPr>
        </p:nvSpPr>
        <p:spPr>
          <a:xfrm>
            <a:off x="261188" y="6414150"/>
            <a:ext cx="8574837" cy="303890"/>
          </a:xfrm>
        </p:spPr>
        <p:txBody>
          <a:bodyPr/>
          <a:lstStyle/>
          <a:p>
            <a:r>
              <a:rPr lang="en-US" dirty="0"/>
              <a:t>https://buildazure.com/2017/09/11/more-affordable-azure-vms-with-burstable-b-series/ </a:t>
            </a:r>
          </a:p>
          <a:p>
            <a:endParaRPr lang="en-US" dirty="0"/>
          </a:p>
        </p:txBody>
      </p:sp>
      <p:graphicFrame>
        <p:nvGraphicFramePr>
          <p:cNvPr id="4" name="Table 3">
            <a:extLst>
              <a:ext uri="{FF2B5EF4-FFF2-40B4-BE49-F238E27FC236}">
                <a16:creationId xmlns:a16="http://schemas.microsoft.com/office/drawing/2014/main" id="{747EE562-9AD7-487C-BCE7-60F01F833E81}"/>
              </a:ext>
            </a:extLst>
          </p:cNvPr>
          <p:cNvGraphicFramePr>
            <a:graphicFrameLocks noGrp="1"/>
          </p:cNvGraphicFramePr>
          <p:nvPr>
            <p:extLst>
              <p:ext uri="{D42A27DB-BD31-4B8C-83A1-F6EECF244321}">
                <p14:modId xmlns:p14="http://schemas.microsoft.com/office/powerpoint/2010/main" val="546792099"/>
              </p:ext>
            </p:extLst>
          </p:nvPr>
        </p:nvGraphicFramePr>
        <p:xfrm>
          <a:off x="46945" y="1049804"/>
          <a:ext cx="9003321" cy="5364346"/>
        </p:xfrm>
        <a:graphic>
          <a:graphicData uri="http://schemas.openxmlformats.org/drawingml/2006/table">
            <a:tbl>
              <a:tblPr/>
              <a:tblGrid>
                <a:gridCol w="2204936">
                  <a:extLst>
                    <a:ext uri="{9D8B030D-6E8A-4147-A177-3AD203B41FA5}">
                      <a16:colId xmlns:a16="http://schemas.microsoft.com/office/drawing/2014/main" val="858233951"/>
                    </a:ext>
                  </a:extLst>
                </a:gridCol>
                <a:gridCol w="1815152">
                  <a:extLst>
                    <a:ext uri="{9D8B030D-6E8A-4147-A177-3AD203B41FA5}">
                      <a16:colId xmlns:a16="http://schemas.microsoft.com/office/drawing/2014/main" val="342652519"/>
                    </a:ext>
                  </a:extLst>
                </a:gridCol>
                <a:gridCol w="4983233">
                  <a:extLst>
                    <a:ext uri="{9D8B030D-6E8A-4147-A177-3AD203B41FA5}">
                      <a16:colId xmlns:a16="http://schemas.microsoft.com/office/drawing/2014/main" val="1063036495"/>
                    </a:ext>
                  </a:extLst>
                </a:gridCol>
              </a:tblGrid>
              <a:tr h="195020">
                <a:tc>
                  <a:txBody>
                    <a:bodyPr/>
                    <a:lstStyle/>
                    <a:p>
                      <a:pPr algn="l" fontAlgn="b"/>
                      <a:r>
                        <a:rPr lang="en-US" sz="1600" b="0" dirty="0">
                          <a:effectLst/>
                          <a:latin typeface="segoe-ui_semibold"/>
                        </a:rPr>
                        <a:t>Type</a:t>
                      </a:r>
                    </a:p>
                  </a:txBody>
                  <a:tcPr marL="29804" marR="29804" marT="22353" marB="2235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0" dirty="0">
                          <a:effectLst/>
                          <a:latin typeface="segoe-ui_semibold"/>
                        </a:rPr>
                        <a:t>Sizes</a:t>
                      </a:r>
                    </a:p>
                  </a:txBody>
                  <a:tcPr marL="29804" marR="29804" marT="22353" marB="2235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0">
                          <a:effectLst/>
                          <a:latin typeface="segoe-ui_semibold"/>
                        </a:rPr>
                        <a:t>Description</a:t>
                      </a:r>
                    </a:p>
                  </a:txBody>
                  <a:tcPr marL="29804" marR="29804" marT="22353" marB="2235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098278488"/>
                  </a:ext>
                </a:extLst>
              </a:tr>
              <a:tr h="1001199">
                <a:tc>
                  <a:txBody>
                    <a:bodyPr/>
                    <a:lstStyle/>
                    <a:p>
                      <a:pPr fontAlgn="t"/>
                      <a:r>
                        <a:rPr lang="en-US" sz="1600" u="none" strike="noStrike" dirty="0">
                          <a:solidFill>
                            <a:srgbClr val="0078D7"/>
                          </a:solidFill>
                          <a:effectLst/>
                          <a:hlinkClick r:id="rId3"/>
                        </a:rPr>
                        <a:t>General purpose</a:t>
                      </a:r>
                      <a:endParaRPr lang="en-US" sz="1600" dirty="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B (Preview), Dsv3, Dv3, DSv2, Dv2, DS, D, Av2, A0-7</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Balanced CPU-to-memory ratio. Ideal for testing and development, small to medium databases, and low to medium traffic web servers.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35691220"/>
                  </a:ext>
                </a:extLst>
              </a:tr>
              <a:tr h="910987">
                <a:tc>
                  <a:txBody>
                    <a:bodyPr/>
                    <a:lstStyle/>
                    <a:p>
                      <a:pPr fontAlgn="t"/>
                      <a:r>
                        <a:rPr lang="en-US" sz="1600" u="none" strike="noStrike">
                          <a:solidFill>
                            <a:srgbClr val="0078D7"/>
                          </a:solidFill>
                          <a:effectLst/>
                          <a:hlinkClick r:id="rId4"/>
                        </a:rPr>
                        <a:t>Compute optimized</a:t>
                      </a:r>
                      <a:endParaRPr lang="en-US" sz="16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Fs, F</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High CPU-to-memory ratio. Good for medium traffic web servers, network appliances, batch processes, and application servers.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82892451"/>
                  </a:ext>
                </a:extLst>
              </a:tr>
              <a:tr h="839963">
                <a:tc>
                  <a:txBody>
                    <a:bodyPr/>
                    <a:lstStyle/>
                    <a:p>
                      <a:pPr fontAlgn="t"/>
                      <a:r>
                        <a:rPr lang="en-US" sz="1600" u="none" strike="noStrike" dirty="0">
                          <a:solidFill>
                            <a:srgbClr val="0078D7"/>
                          </a:solidFill>
                          <a:effectLst/>
                          <a:hlinkClick r:id="rId5"/>
                        </a:rPr>
                        <a:t>Memory optimized</a:t>
                      </a:r>
                      <a:endParaRPr lang="en-US" sz="1600" dirty="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Esv3, Ev3, M, GS, G, DSv2, DS, Dv2, D</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High memory-to-CPU ratio. Great for relational database servers, medium to large caches, and in-memory analytics.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44092519"/>
                  </a:ext>
                </a:extLst>
              </a:tr>
              <a:tr h="617571">
                <a:tc>
                  <a:txBody>
                    <a:bodyPr/>
                    <a:lstStyle/>
                    <a:p>
                      <a:pPr fontAlgn="t"/>
                      <a:r>
                        <a:rPr lang="en-US" sz="1600" u="none" strike="noStrike">
                          <a:solidFill>
                            <a:srgbClr val="0078D7"/>
                          </a:solidFill>
                          <a:effectLst/>
                          <a:hlinkClick r:id="rId6"/>
                        </a:rPr>
                        <a:t>Storage optimized</a:t>
                      </a:r>
                      <a:endParaRPr lang="en-US" sz="16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Ls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High disk throughput and IO. Ideal for Big Data, SQL, and NoSQL databases.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01929339"/>
                  </a:ext>
                </a:extLst>
              </a:tr>
              <a:tr h="910987">
                <a:tc>
                  <a:txBody>
                    <a:bodyPr/>
                    <a:lstStyle/>
                    <a:p>
                      <a:pPr fontAlgn="t"/>
                      <a:r>
                        <a:rPr lang="en-US" sz="1600" u="none" strike="noStrike">
                          <a:solidFill>
                            <a:srgbClr val="0078D7"/>
                          </a:solidFill>
                          <a:effectLst/>
                          <a:hlinkClick r:id="rId7"/>
                        </a:rPr>
                        <a:t>GPU</a:t>
                      </a:r>
                      <a:endParaRPr lang="en-US" sz="16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NV, NC</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Specialized virtual machines targeted for heavy graphic rendering and video editing. Available with single or multiple GPUs.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20128798"/>
                  </a:ext>
                </a:extLst>
              </a:tr>
              <a:tr h="764280">
                <a:tc>
                  <a:txBody>
                    <a:bodyPr/>
                    <a:lstStyle/>
                    <a:p>
                      <a:pPr fontAlgn="t"/>
                      <a:r>
                        <a:rPr lang="en-US" sz="1600" u="none" strike="noStrike" dirty="0">
                          <a:solidFill>
                            <a:srgbClr val="0078D7"/>
                          </a:solidFill>
                          <a:effectLst/>
                          <a:hlinkClick r:id="rId8"/>
                        </a:rPr>
                        <a:t>High performance compute</a:t>
                      </a:r>
                      <a:endParaRPr lang="en-US" sz="1600" dirty="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H, A8-11</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Our fastest and most powerful CPU virtual machines with optional high-throughput network interfaces (RDMA).</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78635098"/>
                  </a:ext>
                </a:extLst>
              </a:tr>
            </a:tbl>
          </a:graphicData>
        </a:graphic>
      </p:graphicFrame>
    </p:spTree>
    <p:extLst>
      <p:ext uri="{BB962C8B-B14F-4D97-AF65-F5344CB8AC3E}">
        <p14:creationId xmlns:p14="http://schemas.microsoft.com/office/powerpoint/2010/main" val="3187384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053F-E818-4E51-A224-18DFCA89348F}"/>
              </a:ext>
            </a:extLst>
          </p:cNvPr>
          <p:cNvSpPr>
            <a:spLocks noGrp="1"/>
          </p:cNvSpPr>
          <p:nvPr>
            <p:ph type="title"/>
          </p:nvPr>
        </p:nvSpPr>
        <p:spPr/>
        <p:txBody>
          <a:bodyPr/>
          <a:lstStyle/>
          <a:p>
            <a:r>
              <a:rPr lang="en-US" dirty="0"/>
              <a:t>VM Azure Compute Unit (ACU) </a:t>
            </a:r>
          </a:p>
        </p:txBody>
      </p:sp>
      <p:sp>
        <p:nvSpPr>
          <p:cNvPr id="3" name="Content Placeholder 2">
            <a:extLst>
              <a:ext uri="{FF2B5EF4-FFF2-40B4-BE49-F238E27FC236}">
                <a16:creationId xmlns:a16="http://schemas.microsoft.com/office/drawing/2014/main" id="{4B10BDA0-45B2-4562-9ED5-44591285E6B1}"/>
              </a:ext>
            </a:extLst>
          </p:cNvPr>
          <p:cNvSpPr>
            <a:spLocks noGrp="1"/>
          </p:cNvSpPr>
          <p:nvPr>
            <p:ph type="body" idx="1"/>
          </p:nvPr>
        </p:nvSpPr>
        <p:spPr/>
        <p:txBody>
          <a:bodyPr>
            <a:normAutofit/>
          </a:bodyPr>
          <a:lstStyle/>
          <a:p>
            <a:r>
              <a:rPr lang="en-US" sz="1800" dirty="0"/>
              <a:t>Provide a way of comparing compute (CPU) </a:t>
            </a:r>
            <a:br>
              <a:rPr lang="en-US" sz="1800" dirty="0"/>
            </a:br>
            <a:r>
              <a:rPr lang="en-US" sz="1800" dirty="0"/>
              <a:t>performance across Azure SKUs</a:t>
            </a:r>
          </a:p>
          <a:p>
            <a:endParaRPr lang="en-US" sz="1800" dirty="0"/>
          </a:p>
          <a:p>
            <a:r>
              <a:rPr lang="en-US" sz="1800" dirty="0"/>
              <a:t>Not all Azure Cores are created equal</a:t>
            </a:r>
          </a:p>
          <a:p>
            <a:pPr lvl="1"/>
            <a:r>
              <a:rPr lang="en-US" sz="1600" dirty="0"/>
              <a:t>A1 Core !=  F1 Core</a:t>
            </a:r>
          </a:p>
          <a:p>
            <a:pPr lvl="1"/>
            <a:endParaRPr lang="en-US" sz="1600" dirty="0"/>
          </a:p>
          <a:p>
            <a:r>
              <a:rPr lang="en-US" sz="1800" dirty="0"/>
              <a:t>Compare compute (CPU) performance across SKUs.</a:t>
            </a:r>
          </a:p>
          <a:p>
            <a:endParaRPr lang="en-US" sz="1800" dirty="0"/>
          </a:p>
        </p:txBody>
      </p:sp>
      <p:sp>
        <p:nvSpPr>
          <p:cNvPr id="4" name="Text Placeholder 3">
            <a:extLst>
              <a:ext uri="{FF2B5EF4-FFF2-40B4-BE49-F238E27FC236}">
                <a16:creationId xmlns:a16="http://schemas.microsoft.com/office/drawing/2014/main" id="{541E0DE5-1226-4699-854F-AFDD2C24CF20}"/>
              </a:ext>
            </a:extLst>
          </p:cNvPr>
          <p:cNvSpPr>
            <a:spLocks noGrp="1"/>
          </p:cNvSpPr>
          <p:nvPr>
            <p:ph type="body" sz="quarter" idx="10"/>
          </p:nvPr>
        </p:nvSpPr>
        <p:spPr/>
        <p:txBody>
          <a:bodyPr/>
          <a:lstStyle/>
          <a:p>
            <a:r>
              <a:rPr lang="en-US" dirty="0">
                <a:hlinkClick r:id="rId3"/>
              </a:rPr>
              <a:t>https://docs.microsoft.com/en-us/azure/virtual-machines/windows/acu</a:t>
            </a:r>
            <a:endParaRPr lang="en-US" dirty="0"/>
          </a:p>
          <a:p>
            <a:endParaRPr lang="en-US" dirty="0"/>
          </a:p>
        </p:txBody>
      </p:sp>
      <p:graphicFrame>
        <p:nvGraphicFramePr>
          <p:cNvPr id="5" name="Table 4">
            <a:extLst>
              <a:ext uri="{FF2B5EF4-FFF2-40B4-BE49-F238E27FC236}">
                <a16:creationId xmlns:a16="http://schemas.microsoft.com/office/drawing/2014/main" id="{FE6736CD-D823-4B97-AA13-97525358B77E}"/>
              </a:ext>
            </a:extLst>
          </p:cNvPr>
          <p:cNvGraphicFramePr>
            <a:graphicFrameLocks noGrp="1"/>
          </p:cNvGraphicFramePr>
          <p:nvPr/>
        </p:nvGraphicFramePr>
        <p:xfrm>
          <a:off x="6121397" y="857250"/>
          <a:ext cx="2895602" cy="5135769"/>
        </p:xfrm>
        <a:graphic>
          <a:graphicData uri="http://schemas.openxmlformats.org/drawingml/2006/table">
            <a:tbl>
              <a:tblPr/>
              <a:tblGrid>
                <a:gridCol w="1447801">
                  <a:extLst>
                    <a:ext uri="{9D8B030D-6E8A-4147-A177-3AD203B41FA5}">
                      <a16:colId xmlns:a16="http://schemas.microsoft.com/office/drawing/2014/main" val="3760414888"/>
                    </a:ext>
                  </a:extLst>
                </a:gridCol>
                <a:gridCol w="1447801">
                  <a:extLst>
                    <a:ext uri="{9D8B030D-6E8A-4147-A177-3AD203B41FA5}">
                      <a16:colId xmlns:a16="http://schemas.microsoft.com/office/drawing/2014/main" val="3047188101"/>
                    </a:ext>
                  </a:extLst>
                </a:gridCol>
              </a:tblGrid>
              <a:tr h="250308">
                <a:tc>
                  <a:txBody>
                    <a:bodyPr/>
                    <a:lstStyle/>
                    <a:p>
                      <a:pPr algn="l" fontAlgn="b"/>
                      <a:r>
                        <a:rPr lang="en-US" sz="1100" b="0">
                          <a:effectLst/>
                          <a:latin typeface="segoe-ui_semibold"/>
                        </a:rPr>
                        <a:t>SKU Family</a:t>
                      </a:r>
                    </a:p>
                  </a:txBody>
                  <a:tcPr marL="44952" marR="44952" marT="33714" marB="3371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200" b="0">
                          <a:effectLst/>
                          <a:latin typeface="segoe-ui_semibold"/>
                        </a:rPr>
                        <a:t>ACU \ vCPU</a:t>
                      </a:r>
                    </a:p>
                  </a:txBody>
                  <a:tcPr marL="44952" marR="44952" marT="33714" marB="3371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929862205"/>
                  </a:ext>
                </a:extLst>
              </a:tr>
              <a:tr h="232641">
                <a:tc>
                  <a:txBody>
                    <a:bodyPr/>
                    <a:lstStyle/>
                    <a:p>
                      <a:pPr fontAlgn="t"/>
                      <a:r>
                        <a:rPr lang="en-US" sz="900" u="none" strike="noStrike">
                          <a:solidFill>
                            <a:srgbClr val="0078D7"/>
                          </a:solidFill>
                          <a:effectLst/>
                          <a:hlinkClick r:id="rId4"/>
                        </a:rPr>
                        <a:t>A0</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61227235"/>
                  </a:ext>
                </a:extLst>
              </a:tr>
              <a:tr h="232641">
                <a:tc>
                  <a:txBody>
                    <a:bodyPr/>
                    <a:lstStyle/>
                    <a:p>
                      <a:pPr fontAlgn="t"/>
                      <a:r>
                        <a:rPr lang="en-US" sz="900" u="none" strike="noStrike">
                          <a:solidFill>
                            <a:srgbClr val="0078D7"/>
                          </a:solidFill>
                          <a:effectLst/>
                          <a:hlinkClick r:id="rId4"/>
                        </a:rPr>
                        <a:t>A1-A4</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19591394"/>
                  </a:ext>
                </a:extLst>
              </a:tr>
              <a:tr h="232641">
                <a:tc>
                  <a:txBody>
                    <a:bodyPr/>
                    <a:lstStyle/>
                    <a:p>
                      <a:pPr fontAlgn="t"/>
                      <a:r>
                        <a:rPr lang="en-US" sz="900" u="none" strike="noStrike">
                          <a:solidFill>
                            <a:srgbClr val="0078D7"/>
                          </a:solidFill>
                          <a:effectLst/>
                          <a:hlinkClick r:id="rId4"/>
                        </a:rPr>
                        <a:t>A5-A7</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18272852"/>
                  </a:ext>
                </a:extLst>
              </a:tr>
              <a:tr h="232641">
                <a:tc>
                  <a:txBody>
                    <a:bodyPr/>
                    <a:lstStyle/>
                    <a:p>
                      <a:pPr fontAlgn="t"/>
                      <a:r>
                        <a:rPr lang="en-US" sz="900" u="none" strike="noStrike">
                          <a:solidFill>
                            <a:srgbClr val="0078D7"/>
                          </a:solidFill>
                          <a:effectLst/>
                          <a:hlinkClick r:id="rId4"/>
                        </a:rPr>
                        <a:t>A1_v2-A8_v2</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57334764"/>
                  </a:ext>
                </a:extLst>
              </a:tr>
              <a:tr h="232641">
                <a:tc>
                  <a:txBody>
                    <a:bodyPr/>
                    <a:lstStyle/>
                    <a:p>
                      <a:pPr fontAlgn="t"/>
                      <a:r>
                        <a:rPr lang="en-US" sz="900" u="none" strike="noStrike">
                          <a:solidFill>
                            <a:srgbClr val="0078D7"/>
                          </a:solidFill>
                          <a:effectLst/>
                          <a:hlinkClick r:id="rId4"/>
                        </a:rPr>
                        <a:t>A2m_v2-A8m_v2</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145811071"/>
                  </a:ext>
                </a:extLst>
              </a:tr>
              <a:tr h="232641">
                <a:tc>
                  <a:txBody>
                    <a:bodyPr/>
                    <a:lstStyle/>
                    <a:p>
                      <a:pPr fontAlgn="t"/>
                      <a:r>
                        <a:rPr lang="en-US" sz="900" u="none" strike="noStrike">
                          <a:solidFill>
                            <a:srgbClr val="0078D7"/>
                          </a:solidFill>
                          <a:effectLst/>
                          <a:hlinkClick r:id="rId5"/>
                        </a:rPr>
                        <a:t>A8-A11</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225*</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0218846"/>
                  </a:ext>
                </a:extLst>
              </a:tr>
              <a:tr h="232641">
                <a:tc>
                  <a:txBody>
                    <a:bodyPr/>
                    <a:lstStyle/>
                    <a:p>
                      <a:pPr fontAlgn="t"/>
                      <a:r>
                        <a:rPr lang="en-US" sz="900" u="none" strike="noStrike">
                          <a:solidFill>
                            <a:srgbClr val="0078D7"/>
                          </a:solidFill>
                          <a:effectLst/>
                          <a:hlinkClick r:id="rId4"/>
                        </a:rPr>
                        <a:t>D1-D14</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70848740"/>
                  </a:ext>
                </a:extLst>
              </a:tr>
              <a:tr h="232641">
                <a:tc>
                  <a:txBody>
                    <a:bodyPr/>
                    <a:lstStyle/>
                    <a:p>
                      <a:pPr fontAlgn="t"/>
                      <a:r>
                        <a:rPr lang="en-US" sz="900" u="none" strike="noStrike">
                          <a:solidFill>
                            <a:srgbClr val="0078D7"/>
                          </a:solidFill>
                          <a:effectLst/>
                          <a:hlinkClick r:id="rId4"/>
                        </a:rPr>
                        <a:t>D1_v2-D15_v2</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210 - 250*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42909392"/>
                  </a:ext>
                </a:extLst>
              </a:tr>
              <a:tr h="232641">
                <a:tc>
                  <a:txBody>
                    <a:bodyPr/>
                    <a:lstStyle/>
                    <a:p>
                      <a:pPr fontAlgn="t"/>
                      <a:r>
                        <a:rPr lang="en-US" sz="900" u="none" strike="noStrike">
                          <a:solidFill>
                            <a:srgbClr val="0078D7"/>
                          </a:solidFill>
                          <a:effectLst/>
                          <a:hlinkClick r:id="rId6"/>
                        </a:rPr>
                        <a:t>DS1-DS14</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5304562"/>
                  </a:ext>
                </a:extLst>
              </a:tr>
              <a:tr h="232641">
                <a:tc>
                  <a:txBody>
                    <a:bodyPr/>
                    <a:lstStyle/>
                    <a:p>
                      <a:pPr fontAlgn="t"/>
                      <a:r>
                        <a:rPr lang="en-US" sz="900" u="none" strike="noStrike">
                          <a:solidFill>
                            <a:srgbClr val="0078D7"/>
                          </a:solidFill>
                          <a:effectLst/>
                          <a:hlinkClick r:id="rId6"/>
                        </a:rPr>
                        <a:t>DS1_v2-DS15_v2</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210-250*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250443017"/>
                  </a:ext>
                </a:extLst>
              </a:tr>
              <a:tr h="232641">
                <a:tc>
                  <a:txBody>
                    <a:bodyPr/>
                    <a:lstStyle/>
                    <a:p>
                      <a:pPr fontAlgn="t"/>
                      <a:r>
                        <a:rPr lang="en-US" sz="900" u="none" strike="noStrike">
                          <a:solidFill>
                            <a:srgbClr val="0078D7"/>
                          </a:solidFill>
                          <a:effectLst/>
                          <a:hlinkClick r:id="rId7"/>
                        </a:rPr>
                        <a:t>D_v3</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160-190* **</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976023990"/>
                  </a:ext>
                </a:extLst>
              </a:tr>
              <a:tr h="232641">
                <a:tc>
                  <a:txBody>
                    <a:bodyPr/>
                    <a:lstStyle/>
                    <a:p>
                      <a:pPr fontAlgn="t"/>
                      <a:r>
                        <a:rPr lang="en-US" sz="900" u="none" strike="noStrike">
                          <a:solidFill>
                            <a:srgbClr val="0078D7"/>
                          </a:solidFill>
                          <a:effectLst/>
                          <a:hlinkClick r:id="rId7"/>
                        </a:rPr>
                        <a:t>Ds_v3</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160-190* **</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418823559"/>
                  </a:ext>
                </a:extLst>
              </a:tr>
              <a:tr h="232641">
                <a:tc>
                  <a:txBody>
                    <a:bodyPr/>
                    <a:lstStyle/>
                    <a:p>
                      <a:pPr fontAlgn="t"/>
                      <a:r>
                        <a:rPr lang="en-US" sz="900" u="none" strike="noStrike">
                          <a:solidFill>
                            <a:srgbClr val="0078D7"/>
                          </a:solidFill>
                          <a:effectLst/>
                          <a:hlinkClick r:id="rId6"/>
                        </a:rPr>
                        <a:t>E_v3</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160-190* **</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519813855"/>
                  </a:ext>
                </a:extLst>
              </a:tr>
              <a:tr h="232641">
                <a:tc>
                  <a:txBody>
                    <a:bodyPr/>
                    <a:lstStyle/>
                    <a:p>
                      <a:pPr fontAlgn="t"/>
                      <a:r>
                        <a:rPr lang="en-US" sz="900" u="none" strike="noStrike">
                          <a:solidFill>
                            <a:srgbClr val="0078D7"/>
                          </a:solidFill>
                          <a:effectLst/>
                          <a:hlinkClick r:id="rId6"/>
                        </a:rPr>
                        <a:t>Es_v3</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160-190* **</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2349547"/>
                  </a:ext>
                </a:extLst>
              </a:tr>
              <a:tr h="232641">
                <a:tc>
                  <a:txBody>
                    <a:bodyPr/>
                    <a:lstStyle/>
                    <a:p>
                      <a:pPr fontAlgn="t"/>
                      <a:r>
                        <a:rPr lang="en-US" sz="900" u="none" strike="noStrike">
                          <a:solidFill>
                            <a:srgbClr val="0078D7"/>
                          </a:solidFill>
                          <a:effectLst/>
                          <a:hlinkClick r:id="rId8"/>
                        </a:rPr>
                        <a:t>F1-F16</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210-250*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49126399"/>
                  </a:ext>
                </a:extLst>
              </a:tr>
              <a:tr h="232641">
                <a:tc>
                  <a:txBody>
                    <a:bodyPr/>
                    <a:lstStyle/>
                    <a:p>
                      <a:pPr fontAlgn="t"/>
                      <a:r>
                        <a:rPr lang="en-US" sz="900" u="none" strike="noStrike" dirty="0">
                          <a:solidFill>
                            <a:srgbClr val="0078D7"/>
                          </a:solidFill>
                          <a:effectLst/>
                          <a:hlinkClick r:id="rId8"/>
                        </a:rPr>
                        <a:t>F1s-F16s</a:t>
                      </a:r>
                      <a:endParaRPr lang="en-US" sz="900" dirty="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210-250*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66092191"/>
                  </a:ext>
                </a:extLst>
              </a:tr>
              <a:tr h="232641">
                <a:tc>
                  <a:txBody>
                    <a:bodyPr/>
                    <a:lstStyle/>
                    <a:p>
                      <a:pPr fontAlgn="t"/>
                      <a:r>
                        <a:rPr lang="en-US" sz="900" u="none" strike="noStrike">
                          <a:solidFill>
                            <a:srgbClr val="0078D7"/>
                          </a:solidFill>
                          <a:effectLst/>
                          <a:hlinkClick r:id="rId6"/>
                        </a:rPr>
                        <a:t>G1-G5</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180 - 240*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723753"/>
                  </a:ext>
                </a:extLst>
              </a:tr>
              <a:tr h="232641">
                <a:tc>
                  <a:txBody>
                    <a:bodyPr/>
                    <a:lstStyle/>
                    <a:p>
                      <a:pPr fontAlgn="t"/>
                      <a:r>
                        <a:rPr lang="en-US" sz="900" u="none" strike="noStrike">
                          <a:solidFill>
                            <a:srgbClr val="0078D7"/>
                          </a:solidFill>
                          <a:effectLst/>
                          <a:hlinkClick r:id="rId6"/>
                        </a:rPr>
                        <a:t>GS1-GS5</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180 - 240*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3384167"/>
                  </a:ext>
                </a:extLst>
              </a:tr>
              <a:tr h="232641">
                <a:tc>
                  <a:txBody>
                    <a:bodyPr/>
                    <a:lstStyle/>
                    <a:p>
                      <a:pPr fontAlgn="t"/>
                      <a:r>
                        <a:rPr lang="en-US" sz="900" u="none" strike="noStrike">
                          <a:solidFill>
                            <a:srgbClr val="0078D7"/>
                          </a:solidFill>
                          <a:effectLst/>
                          <a:hlinkClick r:id="rId5"/>
                        </a:rPr>
                        <a:t>H</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290 - 300*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22549969"/>
                  </a:ext>
                </a:extLst>
              </a:tr>
              <a:tr h="232641">
                <a:tc>
                  <a:txBody>
                    <a:bodyPr/>
                    <a:lstStyle/>
                    <a:p>
                      <a:pPr fontAlgn="t"/>
                      <a:r>
                        <a:rPr lang="en-US" sz="900" u="none" strike="noStrike">
                          <a:solidFill>
                            <a:srgbClr val="0078D7"/>
                          </a:solidFill>
                          <a:effectLst/>
                          <a:hlinkClick r:id="rId9"/>
                        </a:rPr>
                        <a:t>L4s-L32s</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180 - 240*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42390848"/>
                  </a:ext>
                </a:extLst>
              </a:tr>
              <a:tr h="232641">
                <a:tc>
                  <a:txBody>
                    <a:bodyPr/>
                    <a:lstStyle/>
                    <a:p>
                      <a:pPr fontAlgn="t"/>
                      <a:r>
                        <a:rPr lang="en-US" sz="900" u="none" strike="noStrike" dirty="0">
                          <a:solidFill>
                            <a:srgbClr val="0078D7"/>
                          </a:solidFill>
                          <a:effectLst/>
                          <a:hlinkClick r:id="rId6"/>
                        </a:rPr>
                        <a:t>M</a:t>
                      </a:r>
                      <a:endParaRPr lang="en-US" sz="900" dirty="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160-180**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0095606"/>
                  </a:ext>
                </a:extLst>
              </a:tr>
            </a:tbl>
          </a:graphicData>
        </a:graphic>
      </p:graphicFrame>
    </p:spTree>
    <p:extLst>
      <p:ext uri="{BB962C8B-B14F-4D97-AF65-F5344CB8AC3E}">
        <p14:creationId xmlns:p14="http://schemas.microsoft.com/office/powerpoint/2010/main" val="3595751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7" y="1028702"/>
            <a:ext cx="8363938" cy="498598"/>
          </a:xfrm>
        </p:spPr>
        <p:txBody>
          <a:bodyPr/>
          <a:lstStyle/>
          <a:p>
            <a:pPr algn="ctr"/>
            <a:r>
              <a:rPr lang="en-US" sz="3600"/>
              <a:t>The Fundamental Element of Azure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14" y="1028702"/>
            <a:ext cx="9380557" cy="5276564"/>
          </a:xfrm>
          <a:prstGeom prst="rect">
            <a:avLst/>
          </a:prstGeom>
        </p:spPr>
      </p:pic>
    </p:spTree>
    <p:extLst>
      <p:ext uri="{BB962C8B-B14F-4D97-AF65-F5344CB8AC3E}">
        <p14:creationId xmlns:p14="http://schemas.microsoft.com/office/powerpoint/2010/main" val="309763318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7" y="1028702"/>
            <a:ext cx="8363938" cy="498598"/>
          </a:xfrm>
        </p:spPr>
        <p:txBody>
          <a:bodyPr/>
          <a:lstStyle/>
          <a:p>
            <a:pPr algn="ctr"/>
            <a:r>
              <a:rPr lang="en-US" sz="3600"/>
              <a:t>The Fundamental Element of Azure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93" y="1596550"/>
            <a:ext cx="7543800" cy="4243388"/>
          </a:xfrm>
          <a:prstGeom prst="rect">
            <a:avLst/>
          </a:prstGeom>
        </p:spPr>
      </p:pic>
      <p:sp>
        <p:nvSpPr>
          <p:cNvPr id="3" name="Rectangle 2"/>
          <p:cNvSpPr/>
          <p:nvPr/>
        </p:nvSpPr>
        <p:spPr bwMode="auto">
          <a:xfrm>
            <a:off x="3235911" y="2428598"/>
            <a:ext cx="2383654" cy="2456895"/>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defRPr/>
            </a:pPr>
            <a:r>
              <a:rPr lang="en-US" sz="7200" b="0">
                <a:solidFill>
                  <a:srgbClr val="292929"/>
                </a:solidFill>
                <a:latin typeface="Segoe UI"/>
              </a:rPr>
              <a:t>St</a:t>
            </a:r>
            <a:endParaRPr lang="en-US" sz="1650" b="0">
              <a:solidFill>
                <a:srgbClr val="292929"/>
              </a:solidFill>
              <a:latin typeface="Segoe UI"/>
            </a:endParaRPr>
          </a:p>
        </p:txBody>
      </p:sp>
      <p:sp>
        <p:nvSpPr>
          <p:cNvPr id="5" name="TextBox 4"/>
          <p:cNvSpPr txBox="1"/>
          <p:nvPr/>
        </p:nvSpPr>
        <p:spPr>
          <a:xfrm>
            <a:off x="3555507" y="4079844"/>
            <a:ext cx="1737804" cy="290849"/>
          </a:xfrm>
          <a:prstGeom prst="rect">
            <a:avLst/>
          </a:prstGeom>
          <a:noFill/>
        </p:spPr>
        <p:txBody>
          <a:bodyPr wrap="square" lIns="0" tIns="0" rIns="0" bIns="0" rtlCol="0">
            <a:spAutoFit/>
          </a:bodyPr>
          <a:lstStyle/>
          <a:p>
            <a:pPr algn="ctr" defTabSz="685800" fontAlgn="auto">
              <a:lnSpc>
                <a:spcPct val="90000"/>
              </a:lnSpc>
              <a:spcBef>
                <a:spcPct val="20000"/>
              </a:spcBef>
              <a:spcAft>
                <a:spcPts val="0"/>
              </a:spcAft>
              <a:buSzPct val="80000"/>
              <a:defRPr/>
            </a:pPr>
            <a:r>
              <a:rPr lang="en-US" sz="2100" b="0">
                <a:gradFill>
                  <a:gsLst>
                    <a:gs pos="0">
                      <a:srgbClr val="292929">
                        <a:lumMod val="90000"/>
                        <a:lumOff val="10000"/>
                      </a:srgbClr>
                    </a:gs>
                    <a:gs pos="86000">
                      <a:srgbClr val="292929">
                        <a:lumMod val="90000"/>
                        <a:lumOff val="10000"/>
                      </a:srgbClr>
                    </a:gs>
                  </a:gsLst>
                  <a:lin ang="5400000" scaled="0"/>
                </a:gradFill>
                <a:latin typeface="Segoe UI"/>
                <a:cs typeface="+mn-cs"/>
              </a:rPr>
              <a:t>Storage</a:t>
            </a:r>
          </a:p>
        </p:txBody>
      </p:sp>
      <p:sp>
        <p:nvSpPr>
          <p:cNvPr id="7" name="TextBox 6"/>
          <p:cNvSpPr txBox="1"/>
          <p:nvPr/>
        </p:nvSpPr>
        <p:spPr>
          <a:xfrm>
            <a:off x="3335785" y="2575080"/>
            <a:ext cx="399495" cy="332399"/>
          </a:xfrm>
          <a:prstGeom prst="rect">
            <a:avLst/>
          </a:prstGeom>
          <a:noFill/>
        </p:spPr>
        <p:txBody>
          <a:bodyPr wrap="square" lIns="0" tIns="0" rIns="0" bIns="0" rtlCol="0">
            <a:spAutoFit/>
          </a:bodyPr>
          <a:lstStyle/>
          <a:p>
            <a:pPr defTabSz="685800" fontAlgn="auto">
              <a:lnSpc>
                <a:spcPct val="90000"/>
              </a:lnSpc>
              <a:spcBef>
                <a:spcPct val="20000"/>
              </a:spcBef>
              <a:spcAft>
                <a:spcPts val="0"/>
              </a:spcAft>
              <a:buSzPct val="80000"/>
              <a:defRPr/>
            </a:pPr>
            <a:r>
              <a:rPr lang="en-US" sz="2400" b="0">
                <a:gradFill>
                  <a:gsLst>
                    <a:gs pos="0">
                      <a:srgbClr val="292929">
                        <a:lumMod val="90000"/>
                        <a:lumOff val="10000"/>
                      </a:srgbClr>
                    </a:gs>
                    <a:gs pos="86000">
                      <a:srgbClr val="292929">
                        <a:lumMod val="90000"/>
                        <a:lumOff val="10000"/>
                      </a:srgbClr>
                    </a:gs>
                  </a:gsLst>
                  <a:lin ang="5400000" scaled="0"/>
                </a:gradFill>
                <a:latin typeface="Segoe UI"/>
                <a:cs typeface="+mn-cs"/>
              </a:rPr>
              <a:t>1</a:t>
            </a:r>
          </a:p>
        </p:txBody>
      </p:sp>
    </p:spTree>
    <p:extLst>
      <p:ext uri="{BB962C8B-B14F-4D97-AF65-F5344CB8AC3E}">
        <p14:creationId xmlns:p14="http://schemas.microsoft.com/office/powerpoint/2010/main" val="36671005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Disks</a:t>
            </a:r>
          </a:p>
        </p:txBody>
      </p:sp>
      <p:sp>
        <p:nvSpPr>
          <p:cNvPr id="3" name="Content Placeholder 2"/>
          <p:cNvSpPr>
            <a:spLocks noGrp="1"/>
          </p:cNvSpPr>
          <p:nvPr>
            <p:ph type="body" idx="1"/>
          </p:nvPr>
        </p:nvSpPr>
        <p:spPr/>
        <p:txBody>
          <a:bodyPr numCol="2">
            <a:normAutofit/>
          </a:bodyPr>
          <a:lstStyle/>
          <a:p>
            <a:r>
              <a:rPr lang="en-US" dirty="0"/>
              <a:t>OS Disk (attached via SATA)</a:t>
            </a:r>
          </a:p>
          <a:p>
            <a:pPr lvl="1"/>
            <a:r>
              <a:rPr lang="en-US" dirty="0"/>
              <a:t>VHD based</a:t>
            </a:r>
          </a:p>
          <a:p>
            <a:pPr lvl="1"/>
            <a:r>
              <a:rPr lang="en-US" dirty="0"/>
              <a:t>Persists</a:t>
            </a:r>
          </a:p>
          <a:p>
            <a:pPr lvl="1"/>
            <a:r>
              <a:rPr lang="en-US" dirty="0"/>
              <a:t>Separate storage cost</a:t>
            </a:r>
          </a:p>
          <a:p>
            <a:r>
              <a:rPr lang="en-US" dirty="0"/>
              <a:t>Temporary Disk</a:t>
            </a:r>
          </a:p>
          <a:p>
            <a:pPr lvl="1"/>
            <a:r>
              <a:rPr lang="en-US" dirty="0"/>
              <a:t>Doesn’t persist - SSD</a:t>
            </a:r>
          </a:p>
          <a:p>
            <a:pPr lvl="1"/>
            <a:r>
              <a:rPr lang="en-US" dirty="0"/>
              <a:t>No Separate storage cost</a:t>
            </a:r>
          </a:p>
          <a:p>
            <a:r>
              <a:rPr lang="en-US" dirty="0"/>
              <a:t>Data Disk (SCSI)</a:t>
            </a:r>
          </a:p>
          <a:p>
            <a:pPr lvl="1"/>
            <a:r>
              <a:rPr lang="en-US" dirty="0"/>
              <a:t>VHD based</a:t>
            </a:r>
          </a:p>
          <a:p>
            <a:pPr lvl="1"/>
            <a:r>
              <a:rPr lang="en-US" dirty="0"/>
              <a:t>Persists</a:t>
            </a:r>
          </a:p>
          <a:p>
            <a:pPr lvl="1"/>
            <a:r>
              <a:rPr lang="en-US" dirty="0"/>
              <a:t>Separate storage cost</a:t>
            </a:r>
          </a:p>
          <a:p>
            <a:pPr marL="342868" lvl="1" indent="0">
              <a:buNone/>
            </a:pPr>
            <a:endParaRPr lang="en-US" dirty="0"/>
          </a:p>
          <a:p>
            <a:pPr lvl="1"/>
            <a:r>
              <a:rPr lang="en-US" dirty="0"/>
              <a:t>Current Max Data Disk Size: 4095GB</a:t>
            </a:r>
          </a:p>
          <a:p>
            <a:pPr marL="0" indent="0">
              <a:buNone/>
            </a:pPr>
            <a:endParaRPr lang="en-US" dirty="0"/>
          </a:p>
          <a:p>
            <a:pPr lvl="1"/>
            <a:endParaRPr lang="en-US" dirty="0"/>
          </a:p>
          <a:p>
            <a:pPr lvl="1"/>
            <a:endParaRPr lang="en-US" dirty="0"/>
          </a:p>
          <a:p>
            <a:pPr marL="0" indent="0">
              <a:buNone/>
            </a:pPr>
            <a:endParaRPr lang="en-US" dirty="0"/>
          </a:p>
          <a:p>
            <a:pPr lvl="1"/>
            <a:endParaRPr lang="en-US" dirty="0"/>
          </a:p>
          <a:p>
            <a:pPr lvl="1"/>
            <a:endParaRPr lang="en-US" dirty="0"/>
          </a:p>
        </p:txBody>
      </p:sp>
      <p:sp>
        <p:nvSpPr>
          <p:cNvPr id="4" name="Text Placeholder 3">
            <a:extLst>
              <a:ext uri="{FF2B5EF4-FFF2-40B4-BE49-F238E27FC236}">
                <a16:creationId xmlns:a16="http://schemas.microsoft.com/office/drawing/2014/main" id="{0DB467FB-6F6C-4C65-BF12-13E4DEF8E22A}"/>
              </a:ext>
            </a:extLst>
          </p:cNvPr>
          <p:cNvSpPr>
            <a:spLocks noGrp="1"/>
          </p:cNvSpPr>
          <p:nvPr>
            <p:ph type="body" sz="quarter" idx="10"/>
          </p:nvPr>
        </p:nvSpPr>
        <p:spPr/>
        <p:txBody>
          <a:bodyPr/>
          <a:lstStyle/>
          <a:p>
            <a:r>
              <a:rPr lang="en-US" dirty="0">
                <a:hlinkClick r:id="rId3"/>
              </a:rPr>
              <a:t>https://docs.microsoft.com/en-us/azure/storage/storage-premium-storage#scalability-and-performance-targets</a:t>
            </a:r>
            <a:endParaRPr lang="en-US" dirty="0"/>
          </a:p>
          <a:p>
            <a:endParaRPr lang="en-US" dirty="0"/>
          </a:p>
        </p:txBody>
      </p:sp>
    </p:spTree>
    <p:extLst>
      <p:ext uri="{BB962C8B-B14F-4D97-AF65-F5344CB8AC3E}">
        <p14:creationId xmlns:p14="http://schemas.microsoft.com/office/powerpoint/2010/main" val="286787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Effect transition="in" filter="fade">
                                      <p:cBhvr>
                                        <p:cTn id="4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89030E-A389-4118-A226-449B6912C4B0}"/>
              </a:ext>
            </a:extLst>
          </p:cNvPr>
          <p:cNvSpPr>
            <a:spLocks noGrp="1"/>
          </p:cNvSpPr>
          <p:nvPr>
            <p:ph type="title"/>
          </p:nvPr>
        </p:nvSpPr>
        <p:spPr/>
        <p:txBody>
          <a:bodyPr/>
          <a:lstStyle/>
          <a:p>
            <a:r>
              <a:rPr lang="en-US" dirty="0"/>
              <a:t>Premium vs Standard (SSD vs HDD) Comparison </a:t>
            </a:r>
          </a:p>
        </p:txBody>
      </p:sp>
      <p:sp>
        <p:nvSpPr>
          <p:cNvPr id="7" name="Text Placeholder 6">
            <a:extLst>
              <a:ext uri="{FF2B5EF4-FFF2-40B4-BE49-F238E27FC236}">
                <a16:creationId xmlns:a16="http://schemas.microsoft.com/office/drawing/2014/main" id="{9ECB3828-65FF-4F8D-AE0F-8062C4FCCA98}"/>
              </a:ext>
            </a:extLst>
          </p:cNvPr>
          <p:cNvSpPr>
            <a:spLocks noGrp="1"/>
          </p:cNvSpPr>
          <p:nvPr>
            <p:ph type="body" sz="quarter" idx="10"/>
          </p:nvPr>
        </p:nvSpPr>
        <p:spPr/>
        <p:txBody>
          <a:bodyPr/>
          <a:lstStyle/>
          <a:p>
            <a:r>
              <a:rPr lang="en-US" dirty="0"/>
              <a:t>Managed disk - https://docs.microsoft.com/en-us/azure/virtual-machines/windows/managed-disks-overview </a:t>
            </a:r>
          </a:p>
          <a:p>
            <a:r>
              <a:rPr lang="en-US" dirty="0"/>
              <a:t>https://docs.microsoft.com/en-us/azure/storage/common/storage-premium-storage</a:t>
            </a:r>
          </a:p>
        </p:txBody>
      </p:sp>
      <p:graphicFrame>
        <p:nvGraphicFramePr>
          <p:cNvPr id="4" name="Content Placeholder 3">
            <a:extLst>
              <a:ext uri="{FF2B5EF4-FFF2-40B4-BE49-F238E27FC236}">
                <a16:creationId xmlns:a16="http://schemas.microsoft.com/office/drawing/2014/main" id="{0EFA9DE9-2C4C-485B-B204-7F07D07D02C6}"/>
              </a:ext>
            </a:extLst>
          </p:cNvPr>
          <p:cNvGraphicFramePr>
            <a:graphicFrameLocks noGrp="1"/>
          </p:cNvGraphicFramePr>
          <p:nvPr>
            <p:ph idx="4294967295"/>
            <p:extLst/>
          </p:nvPr>
        </p:nvGraphicFramePr>
        <p:xfrm>
          <a:off x="0" y="857250"/>
          <a:ext cx="8761686" cy="5180417"/>
        </p:xfrm>
        <a:graphic>
          <a:graphicData uri="http://schemas.openxmlformats.org/drawingml/2006/table">
            <a:tbl>
              <a:tblPr/>
              <a:tblGrid>
                <a:gridCol w="2920562">
                  <a:extLst>
                    <a:ext uri="{9D8B030D-6E8A-4147-A177-3AD203B41FA5}">
                      <a16:colId xmlns:a16="http://schemas.microsoft.com/office/drawing/2014/main" val="2338558242"/>
                    </a:ext>
                  </a:extLst>
                </a:gridCol>
                <a:gridCol w="2920562">
                  <a:extLst>
                    <a:ext uri="{9D8B030D-6E8A-4147-A177-3AD203B41FA5}">
                      <a16:colId xmlns:a16="http://schemas.microsoft.com/office/drawing/2014/main" val="4087647339"/>
                    </a:ext>
                  </a:extLst>
                </a:gridCol>
                <a:gridCol w="2920562">
                  <a:extLst>
                    <a:ext uri="{9D8B030D-6E8A-4147-A177-3AD203B41FA5}">
                      <a16:colId xmlns:a16="http://schemas.microsoft.com/office/drawing/2014/main" val="4162674754"/>
                    </a:ext>
                  </a:extLst>
                </a:gridCol>
              </a:tblGrid>
              <a:tr h="695294">
                <a:tc>
                  <a:txBody>
                    <a:bodyPr/>
                    <a:lstStyle/>
                    <a:p>
                      <a:pPr algn="l" fontAlgn="b"/>
                      <a:endParaRPr lang="en-US" sz="1400" b="1" dirty="0">
                        <a:effectLst/>
                        <a:latin typeface="segoe-ui_semibold"/>
                      </a:endParaRPr>
                    </a:p>
                  </a:txBody>
                  <a:tcPr marL="52049" marR="52049" marT="39037" marB="39037"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400" b="1" dirty="0">
                        <a:effectLst/>
                        <a:latin typeface="segoe-ui_semibold"/>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400" b="1" dirty="0">
                          <a:effectLst/>
                          <a:latin typeface="segoe-ui_semibold"/>
                        </a:rPr>
                        <a:t>Azure Premium Disk</a:t>
                      </a:r>
                    </a:p>
                    <a:p>
                      <a:pPr marL="0" algn="l" defTabSz="914400" rtl="0" eaLnBrk="1" fontAlgn="b" latinLnBrk="0" hangingPunct="1"/>
                      <a:endParaRPr lang="en-US" sz="1400" b="1" kern="1200" dirty="0">
                        <a:solidFill>
                          <a:schemeClr val="tx1"/>
                        </a:solidFill>
                        <a:effectLst/>
                        <a:latin typeface="segoe-ui_semibold"/>
                        <a:ea typeface="+mn-ea"/>
                        <a:cs typeface="+mn-cs"/>
                      </a:endParaRPr>
                    </a:p>
                  </a:txBody>
                  <a:tcPr marL="52049" marR="52049" marT="39037" marB="39037"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400" b="1" kern="1200" dirty="0">
                        <a:solidFill>
                          <a:schemeClr val="tx1"/>
                        </a:solidFill>
                        <a:effectLst/>
                        <a:latin typeface="segoe-ui_semibold"/>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400" b="1" kern="1200" dirty="0">
                          <a:solidFill>
                            <a:schemeClr val="tx1"/>
                          </a:solidFill>
                          <a:effectLst/>
                          <a:latin typeface="segoe-ui_semibold"/>
                          <a:ea typeface="+mn-ea"/>
                          <a:cs typeface="+mn-cs"/>
                        </a:rPr>
                        <a:t>Azure Standard Disk</a:t>
                      </a:r>
                    </a:p>
                  </a:txBody>
                  <a:tcPr marL="31230" marR="31230" marT="15615" marB="15615">
                    <a:lnL w="12700" cap="flat" cmpd="sng" algn="ctr">
                      <a:solidFill>
                        <a:srgbClr val="E3E3E3"/>
                      </a:solidFill>
                      <a:prstDash val="solid"/>
                      <a:round/>
                      <a:headEnd type="none" w="med" len="med"/>
                      <a:tailEnd type="none" w="med" len="med"/>
                    </a:lnL>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725414650"/>
                  </a:ext>
                </a:extLst>
              </a:tr>
              <a:tr h="306674">
                <a:tc>
                  <a:txBody>
                    <a:bodyPr/>
                    <a:lstStyle/>
                    <a:p>
                      <a:pPr fontAlgn="t"/>
                      <a:r>
                        <a:rPr lang="en-US" sz="1500" b="1" dirty="0">
                          <a:effectLst/>
                        </a:rPr>
                        <a:t>Disk Type</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Solid State Drives (SSD)</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Hard Disk Drives (HDD)</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370704021"/>
                  </a:ext>
                </a:extLst>
              </a:tr>
              <a:tr h="825773">
                <a:tc>
                  <a:txBody>
                    <a:bodyPr/>
                    <a:lstStyle/>
                    <a:p>
                      <a:pPr fontAlgn="t"/>
                      <a:r>
                        <a:rPr lang="en-US" sz="1500" b="1" dirty="0">
                          <a:effectLst/>
                        </a:rPr>
                        <a:t>Overview</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SSD-based high-performance, low-latency disk support for VMs running IO-intensive workloads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HDD-based cost effective disk support for Dev/Test VM scenarios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434320552"/>
                  </a:ext>
                </a:extLst>
              </a:tr>
              <a:tr h="489554">
                <a:tc>
                  <a:txBody>
                    <a:bodyPr/>
                    <a:lstStyle/>
                    <a:p>
                      <a:pPr fontAlgn="t"/>
                      <a:r>
                        <a:rPr lang="en-US" sz="1500" b="1" dirty="0">
                          <a:effectLst/>
                        </a:rPr>
                        <a:t>Scenario</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Production and performance sensitive workloads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Dev/Test, non-critical,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Infrequent access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908402776"/>
                  </a:ext>
                </a:extLst>
              </a:tr>
              <a:tr h="2211362">
                <a:tc>
                  <a:txBody>
                    <a:bodyPr/>
                    <a:lstStyle/>
                    <a:p>
                      <a:pPr fontAlgn="t"/>
                      <a:r>
                        <a:rPr lang="en-US" sz="1500" b="1" dirty="0">
                          <a:effectLst/>
                        </a:rPr>
                        <a:t>Disk Size</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P4: 32 GB (Managed Disks only)</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P6: 64 GB (Managed Disks only)</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P10: 128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P20: 512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P30: 1024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P40: 2048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P50: 4095 GB</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Unmanaged Disks: 1 GB – 4 TB (4095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Managed Disks:</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S4: 32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S6: 64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S10: 128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S20: 512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S30: 1024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S40: 2048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S50: 4095 GB</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710144733"/>
                  </a:ext>
                </a:extLst>
              </a:tr>
              <a:tr h="306674">
                <a:tc>
                  <a:txBody>
                    <a:bodyPr/>
                    <a:lstStyle/>
                    <a:p>
                      <a:pPr fontAlgn="t"/>
                      <a:r>
                        <a:rPr lang="en-US" sz="1500" b="1" dirty="0">
                          <a:effectLst/>
                        </a:rPr>
                        <a:t>Max Throughput per Disk</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250 MB/s </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400">
                          <a:effectLst/>
                        </a:rPr>
                        <a:t>60 MB/s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247555544"/>
                  </a:ext>
                </a:extLst>
              </a:tr>
              <a:tr h="306674">
                <a:tc>
                  <a:txBody>
                    <a:bodyPr/>
                    <a:lstStyle/>
                    <a:p>
                      <a:pPr fontAlgn="t"/>
                      <a:r>
                        <a:rPr lang="en-US" sz="1500" b="1" dirty="0">
                          <a:effectLst/>
                        </a:rPr>
                        <a:t>Max IOPS per Disk</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7500 IOPS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1400" dirty="0">
                          <a:effectLst/>
                        </a:rPr>
                        <a:t>500 IOPS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138701546"/>
                  </a:ext>
                </a:extLst>
              </a:tr>
            </a:tbl>
          </a:graphicData>
        </a:graphic>
      </p:graphicFrame>
    </p:spTree>
    <p:extLst>
      <p:ext uri="{BB962C8B-B14F-4D97-AF65-F5344CB8AC3E}">
        <p14:creationId xmlns:p14="http://schemas.microsoft.com/office/powerpoint/2010/main" val="2063784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D4CD9-4330-4B7F-B215-A7BED91ED4D2}"/>
              </a:ext>
            </a:extLst>
          </p:cNvPr>
          <p:cNvSpPr>
            <a:spLocks noGrp="1"/>
          </p:cNvSpPr>
          <p:nvPr>
            <p:ph type="ctrTitle" sz="quarter"/>
          </p:nvPr>
        </p:nvSpPr>
        <p:spPr/>
        <p:txBody>
          <a:bodyPr/>
          <a:lstStyle/>
          <a:p>
            <a:r>
              <a:rPr lang="en-US" sz="1500" dirty="0">
                <a:solidFill>
                  <a:srgbClr val="FFFFFF"/>
                </a:solidFill>
              </a:rPr>
              <a:t>Exam</a:t>
            </a:r>
            <a:r>
              <a:rPr lang="en-US" sz="2700" dirty="0">
                <a:solidFill>
                  <a:srgbClr val="FFFFFF"/>
                </a:solidFill>
              </a:rPr>
              <a:t> 70-535 Architecting Microsoft Azure Solutions</a:t>
            </a:r>
            <a:br>
              <a:rPr lang="en-US" sz="2700" dirty="0">
                <a:solidFill>
                  <a:srgbClr val="FFFFFF"/>
                </a:solidFill>
              </a:rPr>
            </a:br>
            <a:r>
              <a:rPr lang="en-US" sz="1800" dirty="0">
                <a:solidFill>
                  <a:srgbClr val="FFFFFF"/>
                </a:solidFill>
              </a:rPr>
              <a:t>Data &amp; Cloud Skill Up Workshop - Azure Fundamentals </a:t>
            </a:r>
            <a:endParaRPr lang="en-US" dirty="0"/>
          </a:p>
        </p:txBody>
      </p:sp>
      <p:sp>
        <p:nvSpPr>
          <p:cNvPr id="3" name="Subtitle 2">
            <a:extLst>
              <a:ext uri="{FF2B5EF4-FFF2-40B4-BE49-F238E27FC236}">
                <a16:creationId xmlns:a16="http://schemas.microsoft.com/office/drawing/2014/main" id="{A4C07415-3D36-4383-9226-03906D63414E}"/>
              </a:ext>
            </a:extLst>
          </p:cNvPr>
          <p:cNvSpPr>
            <a:spLocks noGrp="1"/>
          </p:cNvSpPr>
          <p:nvPr>
            <p:ph type="subTitle" sz="quarter" idx="1"/>
          </p:nvPr>
        </p:nvSpPr>
        <p:spPr/>
        <p:txBody>
          <a:bodyPr/>
          <a:lstStyle/>
          <a:p>
            <a:r>
              <a:rPr lang="en-US" dirty="0">
                <a:solidFill>
                  <a:srgbClr val="FFC000"/>
                </a:solidFill>
              </a:rPr>
              <a:t>Design Compute Infrastructure (20-25%)</a:t>
            </a:r>
          </a:p>
          <a:p>
            <a:r>
              <a:rPr lang="en-US" dirty="0"/>
              <a:t>Design Data Implementation (15-20%)</a:t>
            </a:r>
          </a:p>
          <a:p>
            <a:r>
              <a:rPr lang="en-US" dirty="0"/>
              <a:t>Design Networking Implementation (15-20%)</a:t>
            </a:r>
          </a:p>
          <a:p>
            <a:r>
              <a:rPr lang="en-US" dirty="0"/>
              <a:t>Design Security and Identity Solutions (20-25%)</a:t>
            </a:r>
          </a:p>
          <a:p>
            <a:r>
              <a:rPr lang="en-US" dirty="0"/>
              <a:t>Design Solutions by using Platform Services (10-15%)</a:t>
            </a:r>
          </a:p>
          <a:p>
            <a:r>
              <a:rPr lang="en-US" dirty="0"/>
              <a:t>Design for Operations (10-15%)</a:t>
            </a:r>
          </a:p>
          <a:p>
            <a:endParaRPr lang="en-US" dirty="0"/>
          </a:p>
        </p:txBody>
      </p:sp>
      <p:sp>
        <p:nvSpPr>
          <p:cNvPr id="6" name="Text Placeholder 5">
            <a:extLst>
              <a:ext uri="{FF2B5EF4-FFF2-40B4-BE49-F238E27FC236}">
                <a16:creationId xmlns:a16="http://schemas.microsoft.com/office/drawing/2014/main" id="{FD83C38F-72C4-4C08-A352-C7000E3A0429}"/>
              </a:ext>
            </a:extLst>
          </p:cNvPr>
          <p:cNvSpPr>
            <a:spLocks noGrp="1"/>
          </p:cNvSpPr>
          <p:nvPr>
            <p:ph type="body" sz="quarter" idx="10"/>
          </p:nvPr>
        </p:nvSpPr>
        <p:spPr/>
        <p:txBody>
          <a:bodyPr/>
          <a:lstStyle/>
          <a:p>
            <a:endParaRPr lang="en-US"/>
          </a:p>
        </p:txBody>
      </p:sp>
      <p:sp>
        <p:nvSpPr>
          <p:cNvPr id="7" name="Text Placeholder 6">
            <a:extLst>
              <a:ext uri="{FF2B5EF4-FFF2-40B4-BE49-F238E27FC236}">
                <a16:creationId xmlns:a16="http://schemas.microsoft.com/office/drawing/2014/main" id="{B845847F-EDDE-4C9F-B995-15A2FDE0FFE9}"/>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880287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Recommendations</a:t>
            </a:r>
          </a:p>
        </p:txBody>
      </p:sp>
      <p:sp>
        <p:nvSpPr>
          <p:cNvPr id="8" name="Text Placeholder 7">
            <a:extLst>
              <a:ext uri="{FF2B5EF4-FFF2-40B4-BE49-F238E27FC236}">
                <a16:creationId xmlns:a16="http://schemas.microsoft.com/office/drawing/2014/main" id="{757A6D4C-409B-415E-980D-2EB0B629613B}"/>
              </a:ext>
            </a:extLst>
          </p:cNvPr>
          <p:cNvSpPr>
            <a:spLocks noGrp="1"/>
          </p:cNvSpPr>
          <p:nvPr>
            <p:ph type="body" sz="quarter" idx="10"/>
          </p:nvPr>
        </p:nvSpPr>
        <p:spPr/>
        <p:txBody>
          <a:bodyPr/>
          <a:lstStyle/>
          <a:p>
            <a:endParaRPr lang="en-US" dirty="0"/>
          </a:p>
        </p:txBody>
      </p:sp>
      <p:sp>
        <p:nvSpPr>
          <p:cNvPr id="9" name="Content Placeholder 2">
            <a:extLst>
              <a:ext uri="{FF2B5EF4-FFF2-40B4-BE49-F238E27FC236}">
                <a16:creationId xmlns:a16="http://schemas.microsoft.com/office/drawing/2014/main" id="{87D379D4-98ED-44A2-837E-6D18E951481B}"/>
              </a:ext>
            </a:extLst>
          </p:cNvPr>
          <p:cNvSpPr txBox="1">
            <a:spLocks/>
          </p:cNvSpPr>
          <p:nvPr/>
        </p:nvSpPr>
        <p:spPr bwMode="auto">
          <a:xfrm>
            <a:off x="266997" y="1208809"/>
            <a:ext cx="8574837" cy="4236648"/>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100000"/>
              </a:lnSpc>
              <a:spcBef>
                <a:spcPts val="600"/>
              </a:spcBef>
              <a:spcAft>
                <a:spcPct val="0"/>
              </a:spcAft>
              <a:buClr>
                <a:srgbClr val="0070C0"/>
              </a:buClr>
              <a:buSzPct val="90000"/>
              <a:buFont typeface="Arial" panose="020B0604020202020204" pitchFamily="34" charset="0"/>
              <a:buNone/>
              <a:defRPr sz="1400">
                <a:solidFill>
                  <a:schemeClr val="tx1"/>
                </a:solidFill>
                <a:latin typeface="Segoe UI" pitchFamily="34" charset="0"/>
                <a:ea typeface="Segoe UI" pitchFamily="34" charset="0"/>
                <a:cs typeface="Segoe UI" pitchFamily="34" charset="0"/>
              </a:defRPr>
            </a:lvl1pPr>
            <a:lvl2pPr marL="574675" indent="-285750" algn="l" rtl="0" eaLnBrk="1" fontAlgn="base" hangingPunct="1">
              <a:lnSpc>
                <a:spcPct val="100000"/>
              </a:lnSpc>
              <a:spcBef>
                <a:spcPts val="600"/>
              </a:spcBef>
              <a:spcAft>
                <a:spcPct val="0"/>
              </a:spcAft>
              <a:buClr>
                <a:srgbClr val="0070C0"/>
              </a:buClr>
              <a:buSzPct val="80000"/>
              <a:buFont typeface="Arial" panose="020B0604020202020204" pitchFamily="34" charset="0"/>
              <a:buChar char="•"/>
              <a:defRPr sz="1600">
                <a:solidFill>
                  <a:schemeClr val="tx1"/>
                </a:solidFill>
                <a:latin typeface="Segoe UI" pitchFamily="34" charset="0"/>
                <a:ea typeface="Segoe UI" pitchFamily="34" charset="0"/>
                <a:cs typeface="Segoe UI" pitchFamily="34" charset="0"/>
              </a:defRPr>
            </a:lvl2pPr>
            <a:lvl3pPr marL="966787" indent="-285750" algn="l" rtl="0" eaLnBrk="1" fontAlgn="base" hangingPunct="1">
              <a:lnSpc>
                <a:spcPct val="100000"/>
              </a:lnSpc>
              <a:spcBef>
                <a:spcPts val="600"/>
              </a:spcBef>
              <a:spcAft>
                <a:spcPct val="0"/>
              </a:spcAft>
              <a:buClr>
                <a:srgbClr val="0070C0"/>
              </a:buClr>
              <a:buSzPct val="80000"/>
              <a:buFont typeface="Arial" panose="020B0604020202020204" pitchFamily="34" charset="0"/>
              <a:buChar char="•"/>
              <a:defRPr sz="1400">
                <a:solidFill>
                  <a:schemeClr val="tx1"/>
                </a:solidFill>
                <a:latin typeface="Segoe UI" pitchFamily="34" charset="0"/>
                <a:ea typeface="Segoe UI" pitchFamily="34" charset="0"/>
                <a:cs typeface="Segoe UI" pitchFamily="34" charset="0"/>
              </a:defRPr>
            </a:lvl3pPr>
            <a:lvl4pPr marL="1260475" indent="-171450" algn="l" rtl="0" eaLnBrk="1" fontAlgn="base" hangingPunct="1">
              <a:lnSpc>
                <a:spcPct val="100000"/>
              </a:lnSpc>
              <a:spcBef>
                <a:spcPts val="600"/>
              </a:spcBef>
              <a:spcAft>
                <a:spcPct val="0"/>
              </a:spcAft>
              <a:buClr>
                <a:srgbClr val="0070C0"/>
              </a:buClr>
              <a:buSzPct val="90000"/>
              <a:buFont typeface="Arial" panose="020B0604020202020204" pitchFamily="34" charset="0"/>
              <a:buChar char="•"/>
              <a:defRPr sz="1200">
                <a:solidFill>
                  <a:schemeClr val="tx1"/>
                </a:solidFill>
                <a:latin typeface="Segoe UI" pitchFamily="34" charset="0"/>
                <a:ea typeface="Segoe UI" pitchFamily="34" charset="0"/>
                <a:cs typeface="Segoe UI" pitchFamily="34" charset="0"/>
              </a:defRPr>
            </a:lvl4pPr>
            <a:lvl5pPr marL="1547813" indent="-171450" algn="l" rtl="0" eaLnBrk="1" fontAlgn="base" hangingPunct="1">
              <a:lnSpc>
                <a:spcPct val="100000"/>
              </a:lnSpc>
              <a:spcBef>
                <a:spcPts val="600"/>
              </a:spcBef>
              <a:spcAft>
                <a:spcPct val="0"/>
              </a:spcAft>
              <a:buClr>
                <a:srgbClr val="0070C0"/>
              </a:buClr>
              <a:buSzPct val="90000"/>
              <a:buFont typeface="Arial" panose="020B0604020202020204" pitchFamily="34" charset="0"/>
              <a:buChar char="•"/>
              <a:defRPr sz="12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000" b="1" kern="0" dirty="0">
                <a:solidFill>
                  <a:schemeClr val="tx1">
                    <a:lumMod val="95000"/>
                    <a:lumOff val="5000"/>
                  </a:schemeClr>
                </a:solidFill>
              </a:rPr>
              <a:t>Premium Storage for Production Workloads (Storage SLAs)</a:t>
            </a:r>
          </a:p>
          <a:p>
            <a:r>
              <a:rPr lang="en-US" sz="2000" b="1" kern="0" dirty="0">
                <a:solidFill>
                  <a:schemeClr val="tx1">
                    <a:lumMod val="95000"/>
                    <a:lumOff val="5000"/>
                  </a:schemeClr>
                </a:solidFill>
              </a:rPr>
              <a:t>Choose a VM Size that works with premium storage for production</a:t>
            </a:r>
          </a:p>
          <a:p>
            <a:r>
              <a:rPr lang="en-US" sz="2000" b="1" kern="0" dirty="0">
                <a:solidFill>
                  <a:schemeClr val="tx1">
                    <a:lumMod val="95000"/>
                    <a:lumOff val="5000"/>
                  </a:schemeClr>
                </a:solidFill>
              </a:rPr>
              <a:t>Use Managed Disks over Unmanaged Disks</a:t>
            </a:r>
          </a:p>
          <a:p>
            <a:r>
              <a:rPr lang="en-US" sz="2000" b="0" kern="0" dirty="0">
                <a:solidFill>
                  <a:schemeClr val="tx1">
                    <a:lumMod val="95000"/>
                    <a:lumOff val="5000"/>
                  </a:schemeClr>
                </a:solidFill>
              </a:rPr>
              <a:t>Scaling Up/Down is just resizing the VM</a:t>
            </a:r>
          </a:p>
          <a:p>
            <a:r>
              <a:rPr lang="en-US" sz="2000" b="1" kern="0" dirty="0">
                <a:solidFill>
                  <a:schemeClr val="tx1">
                    <a:lumMod val="95000"/>
                    <a:lumOff val="5000"/>
                  </a:schemeClr>
                </a:solidFill>
              </a:rPr>
              <a:t>Scaling In/Out – the VMs should be in an availability set</a:t>
            </a:r>
          </a:p>
          <a:p>
            <a:r>
              <a:rPr lang="en-US" sz="2000" b="0" kern="0" dirty="0">
                <a:solidFill>
                  <a:schemeClr val="tx1">
                    <a:lumMod val="95000"/>
                    <a:lumOff val="5000"/>
                  </a:schemeClr>
                </a:solidFill>
              </a:rPr>
              <a:t>Use VM reboot logs to determine if VM was rebooted by planned maintenance</a:t>
            </a:r>
          </a:p>
          <a:p>
            <a:r>
              <a:rPr lang="en-US" sz="2000" b="0" kern="0" dirty="0">
                <a:solidFill>
                  <a:schemeClr val="tx1">
                    <a:lumMod val="95000"/>
                    <a:lumOff val="5000"/>
                  </a:schemeClr>
                </a:solidFill>
              </a:rPr>
              <a:t>Use snapshots to prevent accidental data loss</a:t>
            </a:r>
          </a:p>
          <a:p>
            <a:r>
              <a:rPr lang="en-US" sz="2000" b="0" kern="0" dirty="0">
                <a:solidFill>
                  <a:schemeClr val="tx1">
                    <a:lumMod val="95000"/>
                    <a:lumOff val="5000"/>
                  </a:schemeClr>
                </a:solidFill>
              </a:rPr>
              <a:t>Enable VM diagnostics for production (includes boot diagnostics)</a:t>
            </a:r>
          </a:p>
          <a:p>
            <a:r>
              <a:rPr lang="en-US" sz="2000" b="1" kern="0" dirty="0">
                <a:solidFill>
                  <a:schemeClr val="tx1">
                    <a:lumMod val="95000"/>
                    <a:lumOff val="5000"/>
                  </a:schemeClr>
                </a:solidFill>
              </a:rPr>
              <a:t>Stopped</a:t>
            </a:r>
            <a:r>
              <a:rPr lang="en-US" sz="2000" b="0" kern="0" dirty="0">
                <a:solidFill>
                  <a:schemeClr val="tx1">
                    <a:lumMod val="95000"/>
                    <a:lumOff val="5000"/>
                  </a:schemeClr>
                </a:solidFill>
              </a:rPr>
              <a:t> VMs are still charged for use. VMs need to be </a:t>
            </a:r>
            <a:r>
              <a:rPr lang="en-US" sz="2000" b="1" kern="0" dirty="0">
                <a:solidFill>
                  <a:schemeClr val="tx1">
                    <a:lumMod val="95000"/>
                    <a:lumOff val="5000"/>
                  </a:schemeClr>
                </a:solidFill>
              </a:rPr>
              <a:t>deallocated</a:t>
            </a:r>
            <a:r>
              <a:rPr lang="en-US" sz="2000" b="0" kern="0" dirty="0">
                <a:solidFill>
                  <a:schemeClr val="tx1">
                    <a:lumMod val="95000"/>
                    <a:lumOff val="5000"/>
                  </a:schemeClr>
                </a:solidFill>
              </a:rPr>
              <a:t> to stop charges. </a:t>
            </a:r>
            <a:r>
              <a:rPr lang="en-US" sz="2000" b="1" kern="0" dirty="0">
                <a:solidFill>
                  <a:schemeClr val="tx1">
                    <a:lumMod val="95000"/>
                    <a:lumOff val="5000"/>
                  </a:schemeClr>
                </a:solidFill>
              </a:rPr>
              <a:t>Stopping through OS does not deallocate! Stop with portal or CLI.</a:t>
            </a:r>
          </a:p>
          <a:p>
            <a:endParaRPr lang="en-US" sz="2000" b="0" kern="0" dirty="0"/>
          </a:p>
          <a:p>
            <a:endParaRPr lang="en-US" sz="2000" b="0" kern="0" dirty="0"/>
          </a:p>
          <a:p>
            <a:endParaRPr lang="en-US" sz="2000" b="0" kern="0" dirty="0"/>
          </a:p>
        </p:txBody>
      </p:sp>
    </p:spTree>
    <p:extLst>
      <p:ext uri="{BB962C8B-B14F-4D97-AF65-F5344CB8AC3E}">
        <p14:creationId xmlns:p14="http://schemas.microsoft.com/office/powerpoint/2010/main" val="315494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Effect transition="in" filter="fade">
                                      <p:cBhvr>
                                        <p:cTn id="37" dur="500"/>
                                        <p:tgtEl>
                                          <p:spTgt spid="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7" end="7"/>
                                            </p:txEl>
                                          </p:spTgt>
                                        </p:tgtEl>
                                        <p:attrNameLst>
                                          <p:attrName>style.visibility</p:attrName>
                                        </p:attrNameLst>
                                      </p:cBhvr>
                                      <p:to>
                                        <p:strVal val="visible"/>
                                      </p:to>
                                    </p:set>
                                    <p:animEffect transition="in" filter="fade">
                                      <p:cBhvr>
                                        <p:cTn id="42" dur="500"/>
                                        <p:tgtEl>
                                          <p:spTgt spid="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xEl>
                                              <p:pRg st="8" end="8"/>
                                            </p:txEl>
                                          </p:spTgt>
                                        </p:tgtEl>
                                        <p:attrNameLst>
                                          <p:attrName>style.visibility</p:attrName>
                                        </p:attrNameLst>
                                      </p:cBhvr>
                                      <p:to>
                                        <p:strVal val="visible"/>
                                      </p:to>
                                    </p:set>
                                    <p:animEffect transition="in" filter="fade">
                                      <p:cBhvr>
                                        <p:cTn id="47"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61541" y="857250"/>
            <a:ext cx="8220919" cy="5129853"/>
          </a:xfrm>
          <a:prstGeom prst="rect">
            <a:avLst/>
          </a:prstGeom>
        </p:spPr>
      </p:pic>
      <p:sp>
        <p:nvSpPr>
          <p:cNvPr id="5" name="TextBox 4"/>
          <p:cNvSpPr txBox="1"/>
          <p:nvPr/>
        </p:nvSpPr>
        <p:spPr>
          <a:xfrm>
            <a:off x="836994" y="4907541"/>
            <a:ext cx="4857750" cy="854080"/>
          </a:xfrm>
          <a:prstGeom prst="rect">
            <a:avLst/>
          </a:prstGeom>
          <a:noFill/>
        </p:spPr>
        <p:txBody>
          <a:bodyPr wrap="square" rtlCol="0">
            <a:spAutoFit/>
          </a:bodyPr>
          <a:lstStyle/>
          <a:p>
            <a:pPr algn="ctr" defTabSz="685800" fontAlgn="auto">
              <a:spcBef>
                <a:spcPts val="0"/>
              </a:spcBef>
              <a:spcAft>
                <a:spcPts val="0"/>
              </a:spcAft>
              <a:defRPr/>
            </a:pPr>
            <a:r>
              <a:rPr lang="en-US" sz="4950" b="0">
                <a:solidFill>
                  <a:prstClr val="white"/>
                </a:solidFill>
                <a:latin typeface="Impact" panose="020B0806030902050204" pitchFamily="34" charset="0"/>
                <a:cs typeface="+mn-cs"/>
              </a:rPr>
              <a:t>High Availability</a:t>
            </a:r>
          </a:p>
        </p:txBody>
      </p:sp>
    </p:spTree>
    <p:extLst>
      <p:ext uri="{BB962C8B-B14F-4D97-AF65-F5344CB8AC3E}">
        <p14:creationId xmlns:p14="http://schemas.microsoft.com/office/powerpoint/2010/main" val="704963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High Availability &amp; Disaster Recovery</a:t>
            </a:r>
            <a:br>
              <a:rPr lang="en-US"/>
            </a:br>
            <a:r>
              <a:rPr lang="en-US" sz="2100">
                <a:solidFill>
                  <a:schemeClr val="accent1"/>
                </a:solidFill>
              </a:rPr>
              <a:t>in Azure</a:t>
            </a:r>
            <a:endParaRPr lang="en-US">
              <a:solidFill>
                <a:schemeClr val="accent1"/>
              </a:solidFill>
            </a:endParaRPr>
          </a:p>
        </p:txBody>
      </p:sp>
      <p:sp>
        <p:nvSpPr>
          <p:cNvPr id="3" name="Content Placeholder 2"/>
          <p:cNvSpPr>
            <a:spLocks noGrp="1"/>
          </p:cNvSpPr>
          <p:nvPr>
            <p:ph type="body" idx="1"/>
          </p:nvPr>
        </p:nvSpPr>
        <p:spPr/>
        <p:txBody>
          <a:bodyPr/>
          <a:lstStyle/>
          <a:p>
            <a:r>
              <a:rPr lang="en-US"/>
              <a:t>High Availability</a:t>
            </a:r>
          </a:p>
          <a:p>
            <a:pPr lvl="1"/>
            <a:r>
              <a:rPr lang="en-US"/>
              <a:t>Availability within a single Azure region or datacenter*</a:t>
            </a:r>
          </a:p>
          <a:p>
            <a:pPr lvl="1"/>
            <a:r>
              <a:rPr lang="en-US"/>
              <a:t>Expectation is little or no downtime (99.x % uptime)</a:t>
            </a:r>
          </a:p>
          <a:p>
            <a:r>
              <a:rPr lang="en-US"/>
              <a:t>Disaster Recovery</a:t>
            </a:r>
          </a:p>
          <a:p>
            <a:pPr lvl="1"/>
            <a:r>
              <a:rPr lang="en-US"/>
              <a:t>Recover into a secondary datacenter if outage in primary datacenter</a:t>
            </a:r>
          </a:p>
          <a:p>
            <a:pPr lvl="1"/>
            <a:r>
              <a:rPr lang="en-US"/>
              <a:t>Acceptable downtime has a greater range</a:t>
            </a:r>
          </a:p>
          <a:p>
            <a:pPr lvl="1"/>
            <a:r>
              <a:rPr lang="en-US"/>
              <a:t>Quantified by Recovery Time Objective &amp; Recovery Point Objective</a:t>
            </a:r>
          </a:p>
        </p:txBody>
      </p:sp>
      <p:sp>
        <p:nvSpPr>
          <p:cNvPr id="4" name="Text Placeholder 3">
            <a:extLst>
              <a:ext uri="{FF2B5EF4-FFF2-40B4-BE49-F238E27FC236}">
                <a16:creationId xmlns:a16="http://schemas.microsoft.com/office/drawing/2014/main" id="{1B175063-50AD-4F66-AE89-0E2649147E1C}"/>
              </a:ext>
            </a:extLst>
          </p:cNvPr>
          <p:cNvSpPr>
            <a:spLocks noGrp="1"/>
          </p:cNvSpPr>
          <p:nvPr>
            <p:ph type="body" sz="quarter" idx="10"/>
          </p:nvPr>
        </p:nvSpPr>
        <p:spPr/>
        <p:txBody>
          <a:bodyPr/>
          <a:lstStyle/>
          <a:p>
            <a:endParaRPr lang="en-US"/>
          </a:p>
        </p:txBody>
      </p:sp>
    </p:spTree>
    <p:custDataLst>
      <p:tags r:id="rId1"/>
    </p:custDataLst>
    <p:extLst>
      <p:ext uri="{BB962C8B-B14F-4D97-AF65-F5344CB8AC3E}">
        <p14:creationId xmlns:p14="http://schemas.microsoft.com/office/powerpoint/2010/main" val="3292078493"/>
      </p:ext>
    </p:extLst>
  </p:cSld>
  <p:clrMapOvr>
    <a:masterClrMapping/>
  </p:clrMapOvr>
  <mc:AlternateContent xmlns:mc="http://schemas.openxmlformats.org/markup-compatibility/2006" xmlns:p14="http://schemas.microsoft.com/office/powerpoint/2010/main">
    <mc:Choice Requires="p14">
      <p:transition spd="slow" p14:dur="2000" advClick="0" advTm="105569"/>
    </mc:Choice>
    <mc:Fallback xmlns="">
      <p:transition spd="slow" advClick="0" advTm="1055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Disaster Recovery</a:t>
            </a:r>
            <a:br>
              <a:rPr lang="en-US"/>
            </a:br>
            <a:r>
              <a:rPr lang="en-US" sz="2100">
                <a:solidFill>
                  <a:srgbClr val="0070C0"/>
                </a:solidFill>
              </a:rPr>
              <a:t>within Azure</a:t>
            </a:r>
            <a:endParaRPr lang="en-US">
              <a:solidFill>
                <a:srgbClr val="0070C0"/>
              </a:solidFill>
            </a:endParaRPr>
          </a:p>
        </p:txBody>
      </p:sp>
      <p:sp>
        <p:nvSpPr>
          <p:cNvPr id="3" name="Content Placeholder 2"/>
          <p:cNvSpPr>
            <a:spLocks noGrp="1"/>
          </p:cNvSpPr>
          <p:nvPr>
            <p:ph type="body" idx="1"/>
          </p:nvPr>
        </p:nvSpPr>
        <p:spPr/>
        <p:txBody>
          <a:bodyPr>
            <a:normAutofit/>
          </a:bodyPr>
          <a:lstStyle/>
          <a:p>
            <a:r>
              <a:rPr lang="en-US"/>
              <a:t>Disaster recovery is being able to recover your application into another Azure datacenter</a:t>
            </a:r>
          </a:p>
          <a:p>
            <a:r>
              <a:rPr lang="en-US"/>
              <a:t>Keywords:</a:t>
            </a:r>
          </a:p>
          <a:p>
            <a:pPr lvl="1"/>
            <a:r>
              <a:rPr lang="en-US"/>
              <a:t>RTO: Recovery Time Objective</a:t>
            </a:r>
          </a:p>
          <a:p>
            <a:pPr lvl="1"/>
            <a:r>
              <a:rPr lang="en-US"/>
              <a:t>RPO: Recovery Point Objective</a:t>
            </a:r>
          </a:p>
          <a:p>
            <a:r>
              <a:rPr lang="en-US"/>
              <a:t>Options range from:</a:t>
            </a:r>
          </a:p>
          <a:p>
            <a:pPr lvl="1"/>
            <a:r>
              <a:rPr lang="en-US"/>
              <a:t>Complete active/active deployment in multiple datacenters</a:t>
            </a:r>
          </a:p>
          <a:p>
            <a:pPr lvl="1"/>
            <a:r>
              <a:rPr lang="en-US"/>
              <a:t>Active/Passive deployment in multiple datacenters</a:t>
            </a:r>
          </a:p>
          <a:p>
            <a:pPr lvl="1"/>
            <a:r>
              <a:rPr lang="en-US"/>
              <a:t>Active deployment in one datacenter, with backups stored in 2</a:t>
            </a:r>
            <a:r>
              <a:rPr lang="en-US" baseline="30000"/>
              <a:t>nd</a:t>
            </a:r>
            <a:r>
              <a:rPr lang="en-US"/>
              <a:t> datacenter</a:t>
            </a:r>
          </a:p>
        </p:txBody>
      </p:sp>
      <p:sp>
        <p:nvSpPr>
          <p:cNvPr id="4" name="Text Placeholder 3">
            <a:extLst>
              <a:ext uri="{FF2B5EF4-FFF2-40B4-BE49-F238E27FC236}">
                <a16:creationId xmlns:a16="http://schemas.microsoft.com/office/drawing/2014/main" id="{D54F7853-CF47-48FD-8BA3-D1C037C7E4B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437175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100">
                <a:solidFill>
                  <a:srgbClr val="0070C0"/>
                </a:solidFill>
              </a:rPr>
              <a:t>Single VM</a:t>
            </a:r>
            <a:endParaRPr lang="en-US">
              <a:solidFill>
                <a:srgbClr val="0070C0"/>
              </a:solidFill>
            </a:endParaRPr>
          </a:p>
        </p:txBody>
      </p:sp>
      <p:sp>
        <p:nvSpPr>
          <p:cNvPr id="3" name="Content Placeholder 2"/>
          <p:cNvSpPr>
            <a:spLocks noGrp="1"/>
          </p:cNvSpPr>
          <p:nvPr>
            <p:ph type="body" idx="1"/>
          </p:nvPr>
        </p:nvSpPr>
        <p:spPr/>
        <p:txBody>
          <a:bodyPr>
            <a:noAutofit/>
          </a:bodyPr>
          <a:lstStyle/>
          <a:p>
            <a:pPr marL="0" indent="0">
              <a:buNone/>
            </a:pPr>
            <a:r>
              <a:rPr lang="en-US" sz="2400"/>
              <a:t>Azure SLA guarantees no data loss, 99.9% uptime SLA*</a:t>
            </a:r>
          </a:p>
          <a:p>
            <a:pPr lvl="1"/>
            <a:r>
              <a:rPr lang="en-US" sz="2100"/>
              <a:t>Subject to </a:t>
            </a:r>
            <a:r>
              <a:rPr lang="en-US" sz="2100" i="1"/>
              <a:t>un-planned maintenance </a:t>
            </a:r>
            <a:r>
              <a:rPr lang="en-US" sz="2100"/>
              <a:t>events due to physical failures</a:t>
            </a:r>
          </a:p>
          <a:p>
            <a:pPr lvl="2"/>
            <a:r>
              <a:rPr lang="en-US" sz="1800"/>
              <a:t>If VM becomes unavailable, Azure migrates VM and restarts in another host </a:t>
            </a:r>
          </a:p>
          <a:p>
            <a:pPr lvl="2"/>
            <a:r>
              <a:rPr lang="en-US" sz="1800"/>
              <a:t>~10-15 minutes to complete this process</a:t>
            </a:r>
          </a:p>
        </p:txBody>
      </p:sp>
      <p:sp>
        <p:nvSpPr>
          <p:cNvPr id="4" name="Text Placeholder 3">
            <a:extLst>
              <a:ext uri="{FF2B5EF4-FFF2-40B4-BE49-F238E27FC236}">
                <a16:creationId xmlns:a16="http://schemas.microsoft.com/office/drawing/2014/main" id="{94BF78AB-0362-498D-A559-9BDCB72F02A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51465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100">
                <a:solidFill>
                  <a:srgbClr val="0070C0"/>
                </a:solidFill>
              </a:rPr>
              <a:t>Single VM</a:t>
            </a:r>
            <a:endParaRPr lang="en-US">
              <a:solidFill>
                <a:srgbClr val="0070C0"/>
              </a:solidFill>
            </a:endParaRPr>
          </a:p>
        </p:txBody>
      </p:sp>
      <p:sp>
        <p:nvSpPr>
          <p:cNvPr id="3" name="Content Placeholder 2"/>
          <p:cNvSpPr>
            <a:spLocks noGrp="1"/>
          </p:cNvSpPr>
          <p:nvPr>
            <p:ph type="body" idx="1"/>
          </p:nvPr>
        </p:nvSpPr>
        <p:spPr/>
        <p:txBody>
          <a:bodyPr>
            <a:noAutofit/>
          </a:bodyPr>
          <a:lstStyle/>
          <a:p>
            <a:pPr marL="0" indent="0">
              <a:buNone/>
            </a:pPr>
            <a:r>
              <a:rPr lang="en-US" sz="2400"/>
              <a:t>Azure SLA guarantees no data loss, 99.9% uptime SLA*</a:t>
            </a:r>
          </a:p>
          <a:p>
            <a:pPr lvl="1"/>
            <a:r>
              <a:rPr lang="en-US" sz="2100"/>
              <a:t>Subject to </a:t>
            </a:r>
            <a:r>
              <a:rPr lang="en-US" sz="2100" i="1"/>
              <a:t>un-planned maintenance </a:t>
            </a:r>
            <a:r>
              <a:rPr lang="en-US" sz="2100"/>
              <a:t>events due to physical failures</a:t>
            </a:r>
          </a:p>
          <a:p>
            <a:pPr lvl="2"/>
            <a:r>
              <a:rPr lang="en-US" sz="1800"/>
              <a:t>If VM becomes unavailable, Azure migrates VM and restarts in another host </a:t>
            </a:r>
          </a:p>
          <a:p>
            <a:pPr lvl="2"/>
            <a:r>
              <a:rPr lang="en-US" sz="1800"/>
              <a:t>~10-15 minutes to complete this process</a:t>
            </a:r>
          </a:p>
          <a:p>
            <a:pPr lvl="1"/>
            <a:r>
              <a:rPr lang="en-US" sz="2100"/>
              <a:t>Subject to </a:t>
            </a:r>
            <a:r>
              <a:rPr lang="en-US" sz="2100" i="1"/>
              <a:t>planned maintenance </a:t>
            </a:r>
            <a:r>
              <a:rPr lang="en-US" sz="2100"/>
              <a:t>events due to host OS servicing</a:t>
            </a:r>
          </a:p>
          <a:p>
            <a:pPr lvl="2"/>
            <a:r>
              <a:rPr lang="en-US" sz="1800"/>
              <a:t>All VMs on host are shut down. </a:t>
            </a:r>
          </a:p>
          <a:p>
            <a:pPr lvl="2"/>
            <a:r>
              <a:rPr lang="en-US" sz="1800"/>
              <a:t>Host OS is serviced and rebooted</a:t>
            </a:r>
          </a:p>
          <a:p>
            <a:pPr lvl="2"/>
            <a:r>
              <a:rPr lang="en-US" sz="1800"/>
              <a:t>All VMs on host are restarted</a:t>
            </a:r>
          </a:p>
          <a:p>
            <a:pPr lvl="2"/>
            <a:r>
              <a:rPr lang="en-US" sz="1800"/>
              <a:t>~10-15 minutes to complete this process</a:t>
            </a:r>
          </a:p>
          <a:p>
            <a:pPr lvl="1"/>
            <a:r>
              <a:rPr lang="en-US" sz="2100"/>
              <a:t>Subject to in-memory </a:t>
            </a:r>
            <a:r>
              <a:rPr lang="en-US" sz="2100" i="1"/>
              <a:t>planned maintenance</a:t>
            </a:r>
            <a:r>
              <a:rPr lang="en-US" sz="2100"/>
              <a:t> events</a:t>
            </a:r>
          </a:p>
          <a:p>
            <a:pPr lvl="2"/>
            <a:r>
              <a:rPr lang="en-US" sz="1800"/>
              <a:t>All VMs on host are paused, Host patched, VMs un-paused. 30 seconds downtime</a:t>
            </a:r>
          </a:p>
        </p:txBody>
      </p:sp>
      <p:sp>
        <p:nvSpPr>
          <p:cNvPr id="4" name="Text Placeholder 3">
            <a:extLst>
              <a:ext uri="{FF2B5EF4-FFF2-40B4-BE49-F238E27FC236}">
                <a16:creationId xmlns:a16="http://schemas.microsoft.com/office/drawing/2014/main" id="{3C646A22-CE97-4648-A7C4-BC4BA0FA4E3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20867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Defining High Availability</a:t>
            </a:r>
            <a:br>
              <a:rPr lang="en-US"/>
            </a:br>
            <a:r>
              <a:rPr lang="en-US" sz="2100">
                <a:solidFill>
                  <a:srgbClr val="0070C0"/>
                </a:solidFill>
              </a:rPr>
              <a:t>2 or more Azure VMs</a:t>
            </a:r>
            <a:endParaRPr lang="en-US">
              <a:solidFill>
                <a:srgbClr val="0070C0"/>
              </a:solidFill>
            </a:endParaRPr>
          </a:p>
        </p:txBody>
      </p:sp>
      <p:sp>
        <p:nvSpPr>
          <p:cNvPr id="4" name="Text Placeholder 2"/>
          <p:cNvSpPr>
            <a:spLocks noGrp="1"/>
          </p:cNvSpPr>
          <p:nvPr>
            <p:ph type="body" idx="1"/>
          </p:nvPr>
        </p:nvSpPr>
        <p:spPr/>
        <p:txBody>
          <a:bodyPr/>
          <a:lstStyle/>
          <a:p>
            <a:pPr marL="342900" lvl="2" indent="-342900">
              <a:buFont typeface="Arial" panose="020B0604020202020204" pitchFamily="34" charset="0"/>
              <a:buChar char="•"/>
            </a:pPr>
            <a:r>
              <a:rPr lang="en-US" sz="2100">
                <a:latin typeface="Segoe UI Light" panose="020B0502040204020203" pitchFamily="34" charset="0"/>
                <a:cs typeface="Segoe UI Light" panose="020B0502040204020203" pitchFamily="34" charset="0"/>
              </a:rPr>
              <a:t>Multiple VMs can be configured in an “availability set”</a:t>
            </a:r>
          </a:p>
          <a:p>
            <a:pPr marL="342900" lvl="2" indent="-342900">
              <a:buFont typeface="Arial" panose="020B0604020202020204" pitchFamily="34" charset="0"/>
              <a:buChar char="•"/>
            </a:pPr>
            <a:r>
              <a:rPr lang="en-US" sz="2100">
                <a:latin typeface="Segoe UI Light" panose="020B0502040204020203" pitchFamily="34" charset="0"/>
                <a:cs typeface="Segoe UI Light" panose="020B0502040204020203" pitchFamily="34" charset="0"/>
              </a:rPr>
              <a:t>Workload is load balanced across the VMs</a:t>
            </a:r>
          </a:p>
          <a:p>
            <a:pPr marL="126010" lvl="2"/>
            <a:endParaRPr lang="en-US" sz="1324">
              <a:latin typeface="Segoe UI Light" panose="020B0502040204020203" pitchFamily="34" charset="0"/>
              <a:cs typeface="Segoe UI Light" panose="020B0502040204020203" pitchFamily="34" charset="0"/>
            </a:endParaRPr>
          </a:p>
          <a:p>
            <a:pPr marL="252109" lvl="2" indent="-252109"/>
            <a:r>
              <a:rPr lang="en-US" sz="2100">
                <a:latin typeface="Segoe UI Light" panose="020B0502040204020203" pitchFamily="34" charset="0"/>
                <a:cs typeface="Segoe UI Light" panose="020B0502040204020203" pitchFamily="34" charset="0"/>
              </a:rPr>
              <a:t>Azure SLA: 2 (or more) VMs in Availability Set:</a:t>
            </a:r>
          </a:p>
          <a:p>
            <a:pPr marL="315024" lvl="2" indent="-189014">
              <a:buFont typeface="Arial" pitchFamily="34" charset="0"/>
              <a:buChar char="•"/>
            </a:pPr>
            <a:r>
              <a:rPr lang="en-US">
                <a:latin typeface="Segoe UI Light" panose="020B0502040204020203" pitchFamily="34" charset="0"/>
                <a:cs typeface="Segoe UI Light" panose="020B0502040204020203" pitchFamily="34" charset="0"/>
              </a:rPr>
              <a:t>99.95% (&lt;22 min downtime p/month)</a:t>
            </a:r>
          </a:p>
          <a:p>
            <a:pPr marL="315024" lvl="2" indent="-189014">
              <a:buFont typeface="Arial" pitchFamily="34" charset="0"/>
              <a:buChar char="•"/>
            </a:pPr>
            <a:r>
              <a:rPr lang="en-US">
                <a:latin typeface="Segoe UI Light" panose="020B0502040204020203" pitchFamily="34" charset="0"/>
                <a:cs typeface="Segoe UI Light" panose="020B0502040204020203" pitchFamily="34" charset="0"/>
              </a:rPr>
              <a:t>Includes</a:t>
            </a:r>
          </a:p>
          <a:p>
            <a:pPr marL="483097" lvl="3" indent="-189014">
              <a:buFont typeface="Arial" pitchFamily="34" charset="0"/>
              <a:buChar char="•"/>
            </a:pPr>
            <a:r>
              <a:rPr lang="en-US">
                <a:latin typeface="Segoe UI Light" panose="020B0502040204020203" pitchFamily="34" charset="0"/>
                <a:cs typeface="Segoe UI Light" panose="020B0502040204020203" pitchFamily="34" charset="0"/>
              </a:rPr>
              <a:t>Planned downtime due to host OS servicing</a:t>
            </a:r>
          </a:p>
          <a:p>
            <a:pPr marL="483097" lvl="3" indent="-189014">
              <a:buFont typeface="Arial" pitchFamily="34" charset="0"/>
              <a:buChar char="•"/>
            </a:pPr>
            <a:r>
              <a:rPr lang="en-US">
                <a:latin typeface="Segoe UI Light" panose="020B0502040204020203" pitchFamily="34" charset="0"/>
                <a:cs typeface="Segoe UI Light" panose="020B0502040204020203" pitchFamily="34" charset="0"/>
              </a:rPr>
              <a:t>Unplanned downtime due to physical failures</a:t>
            </a:r>
          </a:p>
          <a:p>
            <a:pPr marL="315024" lvl="2" indent="-189014">
              <a:buFont typeface="Arial" pitchFamily="34" charset="0"/>
              <a:buChar char="•"/>
            </a:pPr>
            <a:r>
              <a:rPr lang="en-US">
                <a:latin typeface="Segoe UI Light" panose="020B0502040204020203" pitchFamily="34" charset="0"/>
                <a:cs typeface="Segoe UI Light" panose="020B0502040204020203" pitchFamily="34" charset="0"/>
              </a:rPr>
              <a:t>Doesn’t include servicing of guest OS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or software inside (e.g. SQL)</a:t>
            </a:r>
          </a:p>
          <a:p>
            <a:pPr marL="315024" lvl="2" indent="-189014">
              <a:buFont typeface="Arial" pitchFamily="34" charset="0"/>
              <a:buChar char="•"/>
            </a:pPr>
            <a:endParaRPr lang="en-US" sz="1324"/>
          </a:p>
        </p:txBody>
      </p:sp>
      <p:sp>
        <p:nvSpPr>
          <p:cNvPr id="2" name="Text Placeholder 1">
            <a:extLst>
              <a:ext uri="{FF2B5EF4-FFF2-40B4-BE49-F238E27FC236}">
                <a16:creationId xmlns:a16="http://schemas.microsoft.com/office/drawing/2014/main" id="{C362F1B9-1976-4308-BD1E-FE5E817171DD}"/>
              </a:ext>
            </a:extLst>
          </p:cNvPr>
          <p:cNvSpPr>
            <a:spLocks noGrp="1"/>
          </p:cNvSpPr>
          <p:nvPr>
            <p:ph type="body" sz="quarter" idx="10"/>
          </p:nvPr>
        </p:nvSpPr>
        <p:spPr/>
        <p:txBody>
          <a:bodyPr/>
          <a:lstStyle/>
          <a:p>
            <a:endParaRPr lang="en-US"/>
          </a:p>
        </p:txBody>
      </p:sp>
      <p:pic>
        <p:nvPicPr>
          <p:cNvPr id="22" name="Content Placeholder 4">
            <a:extLst>
              <a:ext uri="{FF2B5EF4-FFF2-40B4-BE49-F238E27FC236}">
                <a16:creationId xmlns:a16="http://schemas.microsoft.com/office/drawing/2014/main" id="{D4FC786A-3954-470D-9AE3-DC4F00F73CA6}"/>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13962" r="15310"/>
          <a:stretch/>
        </p:blipFill>
        <p:spPr>
          <a:xfrm>
            <a:off x="5599113" y="2768600"/>
            <a:ext cx="3544887" cy="3019425"/>
          </a:xfrm>
        </p:spPr>
      </p:pic>
    </p:spTree>
    <p:extLst>
      <p:ext uri="{BB962C8B-B14F-4D97-AF65-F5344CB8AC3E}">
        <p14:creationId xmlns:p14="http://schemas.microsoft.com/office/powerpoint/2010/main" val="1860429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b="1"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type="body" idx="1"/>
          </p:nvPr>
        </p:nvSpPr>
        <p:spPr/>
        <p:txBody>
          <a:bodyPr>
            <a:normAutofit/>
          </a:bodyPr>
          <a:lstStyle/>
          <a:p>
            <a:r>
              <a:rPr lang="en-US" sz="1600" dirty="0"/>
              <a:t>Availability Sets are for Unplanned &amp; Planned </a:t>
            </a:r>
            <a:br>
              <a:rPr lang="en-US" sz="1600" dirty="0"/>
            </a:br>
            <a:r>
              <a:rPr lang="en-US" sz="1600" dirty="0"/>
              <a:t>Maintenance</a:t>
            </a:r>
          </a:p>
          <a:p>
            <a:pPr lvl="1"/>
            <a:r>
              <a:rPr lang="en-US" sz="1400" dirty="0"/>
              <a:t>Fault Domains (2 default, some regions allow 3)</a:t>
            </a:r>
          </a:p>
          <a:p>
            <a:pPr lvl="1"/>
            <a:r>
              <a:rPr lang="en-US" sz="1400" dirty="0"/>
              <a:t>Upgrade Domains (5 default, 1-20 allowed)</a:t>
            </a:r>
          </a:p>
          <a:p>
            <a:pPr marL="342868" lvl="1" indent="0">
              <a:buNone/>
            </a:pPr>
            <a:endParaRPr lang="en-US" sz="1400" dirty="0"/>
          </a:p>
          <a:p>
            <a:r>
              <a:rPr lang="en-US" sz="1600" dirty="0"/>
              <a:t>Front with Load Balancer, App Gateway</a:t>
            </a:r>
          </a:p>
        </p:txBody>
      </p:sp>
      <p:sp>
        <p:nvSpPr>
          <p:cNvPr id="3" name="Text Placeholder 2">
            <a:extLst>
              <a:ext uri="{FF2B5EF4-FFF2-40B4-BE49-F238E27FC236}">
                <a16:creationId xmlns:a16="http://schemas.microsoft.com/office/drawing/2014/main" id="{134E170F-0087-49F8-90B8-6F13C576F183}"/>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DE11F4EB-5484-4C07-81D8-97B77A3E023F}"/>
              </a:ext>
            </a:extLst>
          </p:cNvPr>
          <p:cNvPicPr>
            <a:picLocks noChangeAspect="1"/>
          </p:cNvPicPr>
          <p:nvPr/>
        </p:nvPicPr>
        <p:blipFill>
          <a:blip r:embed="rId3"/>
          <a:stretch>
            <a:fillRect/>
          </a:stretch>
        </p:blipFill>
        <p:spPr>
          <a:xfrm>
            <a:off x="4855201" y="857250"/>
            <a:ext cx="4288799" cy="2160052"/>
          </a:xfrm>
          <a:prstGeom prst="rect">
            <a:avLst/>
          </a:prstGeom>
        </p:spPr>
      </p:pic>
      <p:pic>
        <p:nvPicPr>
          <p:cNvPr id="1026" name="Picture 2" descr="Image result for azure availability s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5203" y="3244970"/>
            <a:ext cx="3767719" cy="27557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280673"/>
            <a:ext cx="7641771" cy="230824"/>
          </a:xfrm>
          <a:prstGeom prst="rect">
            <a:avLst/>
          </a:prstGeom>
          <a:noFill/>
        </p:spPr>
        <p:txBody>
          <a:bodyPr wrap="square" lIns="68574" tIns="34286" rIns="68574" bIns="34286" rtlCol="0">
            <a:spAutoFit/>
          </a:bodyPr>
          <a:lstStyle/>
          <a:p>
            <a:pPr defTabSz="685736" fontAlgn="auto">
              <a:spcBef>
                <a:spcPts val="0"/>
              </a:spcBef>
              <a:spcAft>
                <a:spcPts val="0"/>
              </a:spcAft>
              <a:defRPr/>
            </a:pPr>
            <a:r>
              <a:rPr lang="en-US" sz="1050" b="0" dirty="0">
                <a:solidFill>
                  <a:prstClr val="black"/>
                </a:solidFill>
                <a:latin typeface="Calibri" panose="020F0502020204030204"/>
                <a:cs typeface="+mn-cs"/>
              </a:rPr>
              <a:t> </a:t>
            </a:r>
          </a:p>
        </p:txBody>
      </p:sp>
    </p:spTree>
    <p:extLst>
      <p:ext uri="{BB962C8B-B14F-4D97-AF65-F5344CB8AC3E}">
        <p14:creationId xmlns:p14="http://schemas.microsoft.com/office/powerpoint/2010/main" val="4016023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type="body" idx="1"/>
          </p:nvPr>
        </p:nvSpPr>
        <p:spPr/>
        <p:txBody>
          <a:bodyPr>
            <a:normAutofit/>
          </a:bodyPr>
          <a:lstStyle/>
          <a:p>
            <a:r>
              <a:rPr lang="en-US" sz="1800" dirty="0"/>
              <a:t>Do NOT put a single VM in an Availability Set</a:t>
            </a:r>
          </a:p>
          <a:p>
            <a:endParaRPr lang="en-US" sz="1800" dirty="0"/>
          </a:p>
          <a:p>
            <a:r>
              <a:rPr lang="en-US" sz="1800" dirty="0"/>
              <a:t>Example -  for an application,</a:t>
            </a:r>
          </a:p>
          <a:p>
            <a:pPr lvl="1"/>
            <a:r>
              <a:rPr lang="en-US" dirty="0"/>
              <a:t>Place front-end virtual </a:t>
            </a:r>
            <a:br>
              <a:rPr lang="en-US" dirty="0"/>
            </a:br>
            <a:r>
              <a:rPr lang="en-US" dirty="0"/>
              <a:t>machines in the same </a:t>
            </a:r>
            <a:br>
              <a:rPr lang="en-US" dirty="0"/>
            </a:br>
            <a:r>
              <a:rPr lang="en-US" dirty="0"/>
              <a:t>availability set</a:t>
            </a:r>
          </a:p>
          <a:p>
            <a:pPr marL="342868" lvl="1" indent="0">
              <a:buNone/>
            </a:pPr>
            <a:endParaRPr lang="en-US" dirty="0"/>
          </a:p>
          <a:p>
            <a:pPr marL="342868" lvl="1" indent="0">
              <a:buNone/>
            </a:pPr>
            <a:r>
              <a:rPr lang="en-US" dirty="0"/>
              <a:t>AND </a:t>
            </a:r>
          </a:p>
          <a:p>
            <a:pPr marL="342868" lvl="1" indent="0">
              <a:buNone/>
            </a:pPr>
            <a:endParaRPr lang="en-US" dirty="0"/>
          </a:p>
          <a:p>
            <a:pPr lvl="1"/>
            <a:r>
              <a:rPr lang="en-US" dirty="0"/>
              <a:t>Data-tier virtual machines in </a:t>
            </a:r>
            <a:br>
              <a:rPr lang="en-US" dirty="0"/>
            </a:br>
            <a:r>
              <a:rPr lang="en-US" dirty="0"/>
              <a:t>their own availability set</a:t>
            </a:r>
            <a:endParaRPr lang="en-US" b="1" dirty="0">
              <a:solidFill>
                <a:srgbClr val="FF0000"/>
              </a:solidFill>
            </a:endParaRPr>
          </a:p>
          <a:p>
            <a:pPr lvl="1"/>
            <a:endParaRPr lang="en-US" b="1" dirty="0">
              <a:solidFill>
                <a:srgbClr val="FF0000"/>
              </a:solidFill>
            </a:endParaRPr>
          </a:p>
          <a:p>
            <a:pPr lvl="1"/>
            <a:endParaRPr lang="en-US" dirty="0"/>
          </a:p>
        </p:txBody>
      </p:sp>
      <p:sp>
        <p:nvSpPr>
          <p:cNvPr id="2" name="Text Placeholder 1">
            <a:extLst>
              <a:ext uri="{FF2B5EF4-FFF2-40B4-BE49-F238E27FC236}">
                <a16:creationId xmlns:a16="http://schemas.microsoft.com/office/drawing/2014/main" id="{D87A50F1-CCE8-41FC-B352-57A260C5400A}"/>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46774855-DFEF-41A3-A739-9F25A6B1FDB5}"/>
              </a:ext>
            </a:extLst>
          </p:cNvPr>
          <p:cNvPicPr>
            <a:picLocks noChangeAspect="1"/>
          </p:cNvPicPr>
          <p:nvPr/>
        </p:nvPicPr>
        <p:blipFill>
          <a:blip r:embed="rId3"/>
          <a:stretch>
            <a:fillRect/>
          </a:stretch>
        </p:blipFill>
        <p:spPr>
          <a:xfrm>
            <a:off x="4795504" y="1809750"/>
            <a:ext cx="4103687" cy="3175000"/>
          </a:xfrm>
          <a:prstGeom prst="rect">
            <a:avLst/>
          </a:prstGeom>
        </p:spPr>
      </p:pic>
    </p:spTree>
    <p:extLst>
      <p:ext uri="{BB962C8B-B14F-4D97-AF65-F5344CB8AC3E}">
        <p14:creationId xmlns:p14="http://schemas.microsoft.com/office/powerpoint/2010/main" val="142960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37160" rIns="91440" bIns="45720" numCol="1" rtlCol="0" anchor="t" anchorCtr="0" compatLnSpc="1">
            <a:prstTxWarp prst="textNoShape">
              <a:avLst/>
            </a:prstTxWarp>
            <a:noAutofit/>
          </a:bodyPr>
          <a:lstStyle/>
          <a:p>
            <a:r>
              <a:rPr lang="en-NZ" sz="3600"/>
              <a:t>Availability Sets: How Do We Do It?</a:t>
            </a:r>
            <a:br>
              <a:rPr lang="en-NZ" sz="3600"/>
            </a:br>
            <a:r>
              <a:rPr lang="en-NZ" sz="2100">
                <a:solidFill>
                  <a:schemeClr val="accent1"/>
                </a:solidFill>
              </a:rPr>
              <a:t>Fault and Update Domains</a:t>
            </a:r>
          </a:p>
        </p:txBody>
      </p:sp>
      <p:sp>
        <p:nvSpPr>
          <p:cNvPr id="3" name="Text Placeholder 2"/>
          <p:cNvSpPr>
            <a:spLocks noGrp="1"/>
          </p:cNvSpPr>
          <p:nvPr>
            <p:ph type="body" idx="1"/>
          </p:nvPr>
        </p:nvSpPr>
        <p:spPr>
          <a:prstGeom prst="rect">
            <a:avLst/>
          </a:prstGeom>
        </p:spPr>
        <p:txBody>
          <a:bodyPr>
            <a:noAutofit/>
          </a:bodyPr>
          <a:lstStyle/>
          <a:p>
            <a:r>
              <a:rPr lang="en-NZ" sz="2000">
                <a:solidFill>
                  <a:schemeClr val="tx2">
                    <a:alpha val="99000"/>
                  </a:schemeClr>
                </a:solidFill>
                <a:latin typeface="Segoe UI Light" panose="020B0502040204020203" pitchFamily="34" charset="0"/>
                <a:cs typeface="Segoe UI Light" panose="020B0502040204020203" pitchFamily="34" charset="0"/>
              </a:rPr>
              <a:t>Fault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 groups of  resources anticipated to fail together</a:t>
            </a:r>
          </a:p>
          <a:p>
            <a:pPr lvl="1"/>
            <a:r>
              <a:rPr lang="en-NZ">
                <a:solidFill>
                  <a:schemeClr val="tx1">
                    <a:alpha val="99000"/>
                  </a:schemeClr>
                </a:solidFill>
                <a:latin typeface="Segoe UI Light" panose="020B0502040204020203" pitchFamily="34" charset="0"/>
                <a:cs typeface="Segoe UI Light" panose="020B0502040204020203" pitchFamily="34" charset="0"/>
              </a:rPr>
              <a:t>i.e. Same rack, same server</a:t>
            </a:r>
          </a:p>
          <a:p>
            <a:pPr lvl="1"/>
            <a:r>
              <a:rPr lang="en-NZ">
                <a:solidFill>
                  <a:schemeClr val="tx1">
                    <a:alpha val="99000"/>
                  </a:schemeClr>
                </a:solidFill>
                <a:latin typeface="Segoe UI Light" panose="020B0502040204020203" pitchFamily="34" charset="0"/>
                <a:cs typeface="Segoe UI Light" panose="020B0502040204020203" pitchFamily="34" charset="0"/>
              </a:rPr>
              <a:t>Fabric spreads instances across fault at least 2 fault domains when two or more virtual machines are placed in an availability set</a:t>
            </a:r>
          </a:p>
          <a:p>
            <a:pPr marL="345309" lvl="1"/>
            <a:endParaRPr lang="en-NZ" sz="1100">
              <a:latin typeface="Segoe UI Light" panose="020B0502040204020203" pitchFamily="34" charset="0"/>
              <a:cs typeface="Segoe UI Light" panose="020B0502040204020203" pitchFamily="34" charset="0"/>
            </a:endParaRPr>
          </a:p>
          <a:p>
            <a:r>
              <a:rPr lang="en-NZ" sz="2000">
                <a:solidFill>
                  <a:schemeClr val="tx2">
                    <a:alpha val="99000"/>
                  </a:schemeClr>
                </a:solidFill>
                <a:latin typeface="Segoe UI Light" panose="020B0502040204020203" pitchFamily="34" charset="0"/>
                <a:cs typeface="Segoe UI Light" panose="020B0502040204020203" pitchFamily="34" charset="0"/>
              </a:rPr>
              <a:t>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Represents groups of resources that will be updated together</a:t>
            </a:r>
          </a:p>
          <a:p>
            <a:pPr lvl="1"/>
            <a:r>
              <a:rPr lang="en-NZ">
                <a:solidFill>
                  <a:schemeClr val="tx1">
                    <a:alpha val="99000"/>
                  </a:schemeClr>
                </a:solidFill>
                <a:latin typeface="Segoe UI Light" panose="020B0502040204020203" pitchFamily="34" charset="0"/>
                <a:cs typeface="Segoe UI Light" panose="020B0502040204020203" pitchFamily="34" charset="0"/>
              </a:rPr>
              <a:t>Host OS updates </a:t>
            </a:r>
            <a:r>
              <a:rPr lang="en-NZ" err="1">
                <a:solidFill>
                  <a:schemeClr val="tx1">
                    <a:alpha val="99000"/>
                  </a:schemeClr>
                </a:solidFill>
                <a:latin typeface="Segoe UI Light" panose="020B0502040204020203" pitchFamily="34" charset="0"/>
                <a:cs typeface="Segoe UI Light" panose="020B0502040204020203" pitchFamily="34" charset="0"/>
              </a:rPr>
              <a:t>honor</a:t>
            </a:r>
            <a:r>
              <a:rPr lang="en-NZ">
                <a:solidFill>
                  <a:schemeClr val="tx1">
                    <a:alpha val="99000"/>
                  </a:schemeClr>
                </a:solidFill>
                <a:latin typeface="Segoe UI Light" panose="020B0502040204020203" pitchFamily="34" charset="0"/>
                <a:cs typeface="Segoe UI Light" panose="020B0502040204020203" pitchFamily="34" charset="0"/>
              </a:rPr>
              <a:t> service 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Specified in service definition</a:t>
            </a:r>
          </a:p>
          <a:p>
            <a:pPr lvl="1"/>
            <a:r>
              <a:rPr lang="en-NZ">
                <a:solidFill>
                  <a:schemeClr val="tx1">
                    <a:alpha val="99000"/>
                  </a:schemeClr>
                </a:solidFill>
                <a:latin typeface="Segoe UI Light" panose="020B0502040204020203" pitchFamily="34" charset="0"/>
                <a:cs typeface="Segoe UI Light" panose="020B0502040204020203" pitchFamily="34" charset="0"/>
              </a:rPr>
              <a:t>Default of 5 (up to 20</a:t>
            </a:r>
            <a:r>
              <a:rPr lang="en-NZ" sz="1500">
                <a:solidFill>
                  <a:schemeClr val="tx1">
                    <a:alpha val="99000"/>
                  </a:schemeClr>
                </a:solidFill>
                <a:latin typeface="Segoe UI Light" panose="020B0502040204020203" pitchFamily="34" charset="0"/>
                <a:cs typeface="Segoe UI Light" panose="020B0502040204020203" pitchFamily="34" charset="0"/>
              </a:rPr>
              <a:t>)</a:t>
            </a:r>
            <a:endParaRPr lang="en-NZ" sz="1100">
              <a:latin typeface="Segoe UI Light" panose="020B0502040204020203" pitchFamily="34" charset="0"/>
              <a:cs typeface="Segoe UI Light" panose="020B0502040204020203" pitchFamily="34" charset="0"/>
            </a:endParaRPr>
          </a:p>
          <a:p>
            <a:r>
              <a:rPr lang="en-NZ" sz="2000">
                <a:solidFill>
                  <a:schemeClr val="tx2">
                    <a:alpha val="99000"/>
                  </a:schemeClr>
                </a:solidFill>
                <a:latin typeface="Segoe UI Light" panose="020B0502040204020203" pitchFamily="34" charset="0"/>
                <a:cs typeface="Segoe UI Light" panose="020B0502040204020203" pitchFamily="34" charset="0"/>
              </a:rPr>
              <a:t>Azure spreads role instances across Update Domains and Fault Domains</a:t>
            </a:r>
          </a:p>
        </p:txBody>
      </p:sp>
      <p:sp>
        <p:nvSpPr>
          <p:cNvPr id="4" name="Text Placeholder 3">
            <a:extLst>
              <a:ext uri="{FF2B5EF4-FFF2-40B4-BE49-F238E27FC236}">
                <a16:creationId xmlns:a16="http://schemas.microsoft.com/office/drawing/2014/main" id="{D407DAC4-9A0C-460F-9521-368AECF7F6F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17441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8D64CF-0ADE-4CA1-8572-EADA659468A1}"/>
              </a:ext>
            </a:extLst>
          </p:cNvPr>
          <p:cNvSpPr>
            <a:spLocks noGrp="1"/>
          </p:cNvSpPr>
          <p:nvPr>
            <p:ph type="ctrTitle" sz="quarter"/>
          </p:nvPr>
        </p:nvSpPr>
        <p:spPr/>
        <p:txBody>
          <a:bodyPr/>
          <a:lstStyle/>
          <a:p>
            <a:r>
              <a:rPr lang="en-US" dirty="0"/>
              <a:t>Create and Manage Compute Resources (20-25%)</a:t>
            </a:r>
          </a:p>
        </p:txBody>
      </p:sp>
      <p:sp>
        <p:nvSpPr>
          <p:cNvPr id="6" name="Subtitle 5">
            <a:extLst>
              <a:ext uri="{FF2B5EF4-FFF2-40B4-BE49-F238E27FC236}">
                <a16:creationId xmlns:a16="http://schemas.microsoft.com/office/drawing/2014/main" id="{63D15067-A858-486F-B33B-2D1E14333555}"/>
              </a:ext>
            </a:extLst>
          </p:cNvPr>
          <p:cNvSpPr>
            <a:spLocks noGrp="1"/>
          </p:cNvSpPr>
          <p:nvPr>
            <p:ph type="subTitle" sz="quarter" idx="1"/>
          </p:nvPr>
        </p:nvSpPr>
        <p:spPr/>
        <p:txBody>
          <a:bodyPr/>
          <a:lstStyle/>
          <a:p>
            <a:r>
              <a:rPr lang="en-US" dirty="0"/>
              <a:t>Deploy workloads on Azure Resource Manager (ARM) virtual machines (VMs) </a:t>
            </a:r>
          </a:p>
          <a:p>
            <a:r>
              <a:rPr lang="en-US" dirty="0"/>
              <a:t>Perform configuration management </a:t>
            </a:r>
          </a:p>
          <a:p>
            <a:r>
              <a:rPr lang="en-US" dirty="0"/>
              <a:t>Design and implement VM storage </a:t>
            </a:r>
          </a:p>
          <a:p>
            <a:r>
              <a:rPr lang="en-US" dirty="0"/>
              <a:t>Monitor ARM VMs </a:t>
            </a:r>
          </a:p>
          <a:p>
            <a:r>
              <a:rPr lang="en-US" dirty="0"/>
              <a:t>Manage ARM VM availability </a:t>
            </a:r>
          </a:p>
          <a:p>
            <a:r>
              <a:rPr lang="en-US" dirty="0"/>
              <a:t>Scale ARM VMs  </a:t>
            </a:r>
          </a:p>
          <a:p>
            <a:r>
              <a:rPr lang="en-US" dirty="0"/>
              <a:t>Manage Containers with Azure Container Services (ACS) </a:t>
            </a:r>
          </a:p>
        </p:txBody>
      </p:sp>
      <p:sp>
        <p:nvSpPr>
          <p:cNvPr id="8" name="Text Placeholder 7">
            <a:extLst>
              <a:ext uri="{FF2B5EF4-FFF2-40B4-BE49-F238E27FC236}">
                <a16:creationId xmlns:a16="http://schemas.microsoft.com/office/drawing/2014/main" id="{041176C3-A54B-431B-9644-B4FF10CFD4BB}"/>
              </a:ext>
            </a:extLst>
          </p:cNvPr>
          <p:cNvSpPr>
            <a:spLocks noGrp="1"/>
          </p:cNvSpPr>
          <p:nvPr>
            <p:ph type="body" sz="quarter" idx="10"/>
          </p:nvPr>
        </p:nvSpPr>
        <p:spPr/>
        <p:txBody>
          <a:bodyPr/>
          <a:lstStyle/>
          <a:p>
            <a:r>
              <a:rPr lang="en-US" dirty="0"/>
              <a:t>Dan Stolts </a:t>
            </a:r>
          </a:p>
          <a:p>
            <a:r>
              <a:rPr lang="en-US" sz="1200" dirty="0"/>
              <a:t>Chief Technology Strategist, Microsoft</a:t>
            </a:r>
          </a:p>
          <a:p>
            <a:r>
              <a:rPr lang="en-US" dirty="0"/>
              <a:t>Blog: ITProGuru.com</a:t>
            </a:r>
          </a:p>
          <a:p>
            <a:r>
              <a:rPr lang="en-US" dirty="0"/>
              <a:t>LinkedIn: </a:t>
            </a:r>
            <a:r>
              <a:rPr lang="en-US" dirty="0" err="1"/>
              <a:t>danstolts</a:t>
            </a:r>
            <a:endParaRPr lang="en-US" dirty="0"/>
          </a:p>
          <a:p>
            <a:r>
              <a:rPr lang="en-US" dirty="0"/>
              <a:t>Twitter: @ITProGuru</a:t>
            </a:r>
          </a:p>
          <a:p>
            <a:r>
              <a:rPr lang="en-US" dirty="0"/>
              <a:t>itproguru@microsoft.com</a:t>
            </a:r>
          </a:p>
        </p:txBody>
      </p:sp>
      <p:sp>
        <p:nvSpPr>
          <p:cNvPr id="2" name="Text Placeholder 1">
            <a:extLst>
              <a:ext uri="{FF2B5EF4-FFF2-40B4-BE49-F238E27FC236}">
                <a16:creationId xmlns:a16="http://schemas.microsoft.com/office/drawing/2014/main" id="{0591D01C-D450-4C79-B745-D79140F1AC11}"/>
              </a:ext>
            </a:extLst>
          </p:cNvPr>
          <p:cNvSpPr>
            <a:spLocks noGrp="1"/>
          </p:cNvSpPr>
          <p:nvPr>
            <p:ph type="body" sz="quarter" idx="11"/>
          </p:nvPr>
        </p:nvSpPr>
        <p:spPr>
          <a:xfrm>
            <a:off x="261938" y="6018239"/>
            <a:ext cx="8714421" cy="730904"/>
          </a:xfrm>
        </p:spPr>
        <p:txBody>
          <a:bodyPr/>
          <a:lstStyle/>
          <a:p>
            <a:r>
              <a:rPr lang="en-US" dirty="0">
                <a:hlinkClick r:id="rId3"/>
              </a:rPr>
              <a:t>https://www.microsoft.com/en-us/learning/exam-70-535.aspx</a:t>
            </a:r>
            <a:r>
              <a:rPr lang="en-US" dirty="0"/>
              <a:t> </a:t>
            </a:r>
          </a:p>
          <a:p>
            <a:r>
              <a:rPr lang="en-US" dirty="0"/>
              <a:t>March 22, 2018 changes: </a:t>
            </a:r>
            <a:r>
              <a:rPr lang="en-US" dirty="0">
                <a:hlinkClick r:id="rId4"/>
              </a:rPr>
              <a:t>http://download.microsoft.com/download/6/A/5/6A5A0096-1E8A-425D-9C6A-CE28EE4708A5/535_OD_Changes.pdf</a:t>
            </a:r>
            <a:r>
              <a:rPr lang="en-US" dirty="0"/>
              <a:t> </a:t>
            </a:r>
          </a:p>
          <a:p>
            <a:endParaRPr lang="en-US" dirty="0"/>
          </a:p>
        </p:txBody>
      </p:sp>
      <p:sp>
        <p:nvSpPr>
          <p:cNvPr id="3" name="Text Placeholder 2">
            <a:extLst>
              <a:ext uri="{FF2B5EF4-FFF2-40B4-BE49-F238E27FC236}">
                <a16:creationId xmlns:a16="http://schemas.microsoft.com/office/drawing/2014/main" id="{7804E437-1345-4333-A4EE-3E315D1AF99B}"/>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82592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vert="horz" wrap="square" lIns="182880" tIns="137160" rIns="91440" bIns="45720" numCol="1" rtlCol="0" anchor="t" anchorCtr="0" compatLnSpc="1">
            <a:prstTxWarp prst="textNoShape">
              <a:avLst/>
            </a:prstTxWarp>
            <a:noAutofit/>
          </a:bodyPr>
          <a:lstStyle/>
          <a:p>
            <a:r>
              <a:rPr lang="en-NZ" sz="3600">
                <a:latin typeface="Segoe UI Light" panose="020B0502040204020203" pitchFamily="34" charset="0"/>
                <a:cs typeface="Segoe UI Light" panose="020B0502040204020203" pitchFamily="34" charset="0"/>
              </a:rPr>
              <a:t>Virtual Machine Availability Sets</a:t>
            </a:r>
            <a:br>
              <a:rPr lang="en-NZ" sz="3600">
                <a:latin typeface="Segoe UI Light" panose="020B0502040204020203" pitchFamily="34" charset="0"/>
                <a:cs typeface="Segoe UI Light" panose="020B0502040204020203" pitchFamily="34" charset="0"/>
              </a:rPr>
            </a:br>
            <a:r>
              <a:rPr lang="en-US">
                <a:solidFill>
                  <a:schemeClr val="accent2"/>
                </a:solidFill>
                <a:latin typeface="Segoe UI Light" panose="020B0502040204020203" pitchFamily="34" charset="0"/>
                <a:cs typeface="Segoe UI Light" panose="020B0502040204020203" pitchFamily="34" charset="0"/>
              </a:rPr>
              <a:t>Update Domains are honored by host OS updates</a:t>
            </a:r>
            <a:endParaRPr lang="en-NZ">
              <a:solidFill>
                <a:schemeClr val="accent2"/>
              </a:solidFill>
              <a:latin typeface="Segoe UI Light" panose="020B0502040204020203" pitchFamily="34" charset="0"/>
              <a:cs typeface="Segoe UI Light" panose="020B0502040204020203" pitchFamily="34" charset="0"/>
            </a:endParaRPr>
          </a:p>
        </p:txBody>
      </p:sp>
      <p:sp>
        <p:nvSpPr>
          <p:cNvPr id="2" name="Text Placeholder 1">
            <a:extLst>
              <a:ext uri="{FF2B5EF4-FFF2-40B4-BE49-F238E27FC236}">
                <a16:creationId xmlns:a16="http://schemas.microsoft.com/office/drawing/2014/main" id="{01F25EA7-E75E-4A99-B932-72F255EA8857}"/>
              </a:ext>
            </a:extLst>
          </p:cNvPr>
          <p:cNvSpPr>
            <a:spLocks noGrp="1"/>
          </p:cNvSpPr>
          <p:nvPr>
            <p:ph type="body" idx="1"/>
          </p:nvPr>
        </p:nvSpPr>
        <p:spPr/>
        <p:txBody>
          <a:bodyPr/>
          <a:lstStyle/>
          <a:p>
            <a:endParaRPr lang="en-US" dirty="0"/>
          </a:p>
        </p:txBody>
      </p:sp>
      <p:sp>
        <p:nvSpPr>
          <p:cNvPr id="3" name="Text Placeholder 2">
            <a:extLst>
              <a:ext uri="{FF2B5EF4-FFF2-40B4-BE49-F238E27FC236}">
                <a16:creationId xmlns:a16="http://schemas.microsoft.com/office/drawing/2014/main" id="{AEBDAEE9-0B62-43A1-BA8E-8E7C5264EA5F}"/>
              </a:ext>
            </a:extLst>
          </p:cNvPr>
          <p:cNvSpPr>
            <a:spLocks noGrp="1"/>
          </p:cNvSpPr>
          <p:nvPr>
            <p:ph type="body" sz="quarter" idx="10"/>
          </p:nvPr>
        </p:nvSpPr>
        <p:spPr/>
        <p:txBody>
          <a:bodyPr/>
          <a:lstStyle/>
          <a:p>
            <a:endParaRPr lang="en-US"/>
          </a:p>
        </p:txBody>
      </p:sp>
      <p:sp>
        <p:nvSpPr>
          <p:cNvPr id="24" name="Rectangle 23"/>
          <p:cNvSpPr/>
          <p:nvPr>
            <p:custDataLst>
              <p:tags r:id="rId1"/>
            </p:custDataLst>
          </p:nvPr>
        </p:nvSpPr>
        <p:spPr bwMode="auto">
          <a:xfrm>
            <a:off x="5428711" y="2209390"/>
            <a:ext cx="1998800" cy="3581810"/>
          </a:xfrm>
          <a:prstGeom prst="rect">
            <a:avLst/>
          </a:prstGeom>
          <a:solidFill>
            <a:schemeClr val="bg2"/>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914241">
              <a:defRPr/>
            </a:pPr>
            <a:r>
              <a:rPr lang="en-US" sz="1600" b="0" kern="0" dirty="0">
                <a:ln>
                  <a:solidFill>
                    <a:srgbClr val="505050">
                      <a:alpha val="0"/>
                    </a:srgbClr>
                  </a:solidFill>
                </a:ln>
                <a:solidFill>
                  <a:srgbClr val="FFFFFF">
                    <a:alpha val="99000"/>
                  </a:srgbClr>
                </a:solidFill>
                <a:latin typeface="Segoe UI"/>
              </a:rPr>
              <a:t>Fault Domain</a:t>
            </a:r>
          </a:p>
        </p:txBody>
      </p:sp>
      <p:sp>
        <p:nvSpPr>
          <p:cNvPr id="25" name="Rectangle 24"/>
          <p:cNvSpPr/>
          <p:nvPr>
            <p:custDataLst>
              <p:tags r:id="rId2"/>
            </p:custDataLst>
          </p:nvPr>
        </p:nvSpPr>
        <p:spPr bwMode="auto">
          <a:xfrm>
            <a:off x="5547772" y="2528990"/>
            <a:ext cx="1783544" cy="312134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94" rIns="68559" bIns="34280" numCol="1" spcCol="0" rtlCol="0" anchor="t" anchorCtr="0" compatLnSpc="1">
            <a:prstTxWarp prst="textNoShape">
              <a:avLst/>
            </a:prstTxWarp>
          </a:bodyPr>
          <a:lstStyle/>
          <a:p>
            <a:pPr algn="ctr" defTabSz="685369">
              <a:spcBef>
                <a:spcPts val="900"/>
              </a:spcBef>
              <a:defRPr/>
            </a:pPr>
            <a:r>
              <a:rPr lang="en-US" sz="1600" b="0" kern="0">
                <a:ln>
                  <a:solidFill>
                    <a:srgbClr val="505050">
                      <a:alpha val="0"/>
                    </a:srgbClr>
                  </a:solidFill>
                </a:ln>
                <a:solidFill>
                  <a:srgbClr val="002050">
                    <a:alpha val="99000"/>
                  </a:srgbClr>
                </a:solidFill>
                <a:latin typeface="Segoe UI"/>
              </a:rPr>
              <a:t>Rack</a:t>
            </a:r>
            <a:endParaRPr lang="en-US" sz="1050" b="0" kern="0">
              <a:ln>
                <a:solidFill>
                  <a:srgbClr val="505050">
                    <a:alpha val="0"/>
                  </a:srgbClr>
                </a:solidFill>
              </a:ln>
              <a:solidFill>
                <a:srgbClr val="002050">
                  <a:alpha val="99000"/>
                </a:srgbClr>
              </a:solidFill>
              <a:latin typeface="Segoe UI"/>
            </a:endParaRPr>
          </a:p>
        </p:txBody>
      </p:sp>
      <p:sp>
        <p:nvSpPr>
          <p:cNvPr id="26" name="Rectangle 25"/>
          <p:cNvSpPr/>
          <p:nvPr>
            <p:custDataLst>
              <p:tags r:id="rId3"/>
            </p:custDataLst>
          </p:nvPr>
        </p:nvSpPr>
        <p:spPr bwMode="auto">
          <a:xfrm>
            <a:off x="1688494" y="2209390"/>
            <a:ext cx="1998800" cy="3581810"/>
          </a:xfrm>
          <a:prstGeom prst="rect">
            <a:avLst/>
          </a:prstGeom>
          <a:solidFill>
            <a:schemeClr val="bg2"/>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914241">
              <a:defRPr/>
            </a:pPr>
            <a:r>
              <a:rPr lang="en-US" sz="1600" b="0" kern="0" dirty="0">
                <a:ln>
                  <a:solidFill>
                    <a:srgbClr val="505050">
                      <a:alpha val="0"/>
                    </a:srgbClr>
                  </a:solidFill>
                </a:ln>
                <a:solidFill>
                  <a:srgbClr val="FFFFFF">
                    <a:alpha val="99000"/>
                  </a:srgbClr>
                </a:solidFill>
                <a:latin typeface="Segoe UI"/>
              </a:rPr>
              <a:t>Fault Domain</a:t>
            </a:r>
          </a:p>
        </p:txBody>
      </p:sp>
      <p:sp>
        <p:nvSpPr>
          <p:cNvPr id="27" name="Rectangle 26"/>
          <p:cNvSpPr/>
          <p:nvPr>
            <p:custDataLst>
              <p:tags r:id="rId4"/>
            </p:custDataLst>
          </p:nvPr>
        </p:nvSpPr>
        <p:spPr bwMode="auto">
          <a:xfrm>
            <a:off x="1807555" y="2528990"/>
            <a:ext cx="1783544" cy="312134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94" rIns="68559" bIns="34280" numCol="1" spcCol="0" rtlCol="0" anchor="t" anchorCtr="0" compatLnSpc="1">
            <a:prstTxWarp prst="textNoShape">
              <a:avLst/>
            </a:prstTxWarp>
          </a:bodyPr>
          <a:lstStyle/>
          <a:p>
            <a:pPr algn="ctr" defTabSz="685369">
              <a:spcBef>
                <a:spcPts val="900"/>
              </a:spcBef>
              <a:defRPr/>
            </a:pPr>
            <a:r>
              <a:rPr lang="en-US" sz="1600" b="0" kern="0">
                <a:ln>
                  <a:solidFill>
                    <a:srgbClr val="505050">
                      <a:alpha val="0"/>
                    </a:srgbClr>
                  </a:solidFill>
                </a:ln>
                <a:solidFill>
                  <a:srgbClr val="002050">
                    <a:alpha val="99000"/>
                  </a:srgbClr>
                </a:solidFill>
                <a:latin typeface="Segoe UI"/>
              </a:rPr>
              <a:t>Rack</a:t>
            </a:r>
            <a:endParaRPr lang="en-US" sz="1050" b="0" kern="0">
              <a:ln>
                <a:solidFill>
                  <a:srgbClr val="505050">
                    <a:alpha val="0"/>
                  </a:srgbClr>
                </a:solidFill>
              </a:ln>
              <a:solidFill>
                <a:srgbClr val="002050">
                  <a:alpha val="99000"/>
                </a:srgbClr>
              </a:solidFill>
              <a:latin typeface="Segoe UI"/>
            </a:endParaRPr>
          </a:p>
        </p:txBody>
      </p:sp>
      <p:sp>
        <p:nvSpPr>
          <p:cNvPr id="28" name="Rectangle 27"/>
          <p:cNvSpPr/>
          <p:nvPr>
            <p:custDataLst>
              <p:tags r:id="rId5"/>
            </p:custDataLst>
          </p:nvPr>
        </p:nvSpPr>
        <p:spPr bwMode="auto">
          <a:xfrm>
            <a:off x="1933318" y="2890027"/>
            <a:ext cx="5249369" cy="1235534"/>
          </a:xfrm>
          <a:prstGeom prst="rect">
            <a:avLst/>
          </a:prstGeom>
          <a:solidFill>
            <a:schemeClr val="accent6"/>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03">
              <a:defRPr/>
            </a:pPr>
            <a:r>
              <a:rPr lang="en-US" sz="1600" b="0" kern="0" dirty="0">
                <a:ln>
                  <a:solidFill>
                    <a:srgbClr val="505050">
                      <a:alpha val="0"/>
                    </a:srgbClr>
                  </a:solidFill>
                </a:ln>
                <a:solidFill>
                  <a:srgbClr val="FFFFFF">
                    <a:alpha val="99000"/>
                  </a:srgbClr>
                </a:solidFill>
                <a:latin typeface="Segoe UI"/>
              </a:rPr>
              <a:t>Availability Set</a:t>
            </a:r>
          </a:p>
        </p:txBody>
      </p:sp>
      <p:sp>
        <p:nvSpPr>
          <p:cNvPr id="30" name="Rectangle 29"/>
          <p:cNvSpPr/>
          <p:nvPr>
            <p:custDataLst>
              <p:tags r:id="rId6"/>
            </p:custDataLst>
          </p:nvPr>
        </p:nvSpPr>
        <p:spPr bwMode="auto">
          <a:xfrm>
            <a:off x="2139111" y="3042701"/>
            <a:ext cx="1097566" cy="97274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0" rIns="68583" bIns="457200" numCol="1" rtlCol="0" anchor="ctr" anchorCtr="0" compatLnSpc="1">
            <a:prstTxWarp prst="textNoShape">
              <a:avLst/>
            </a:prstTxWarp>
          </a:bodyPr>
          <a:lstStyle/>
          <a:p>
            <a:pPr algn="ctr" defTabSz="685603">
              <a:defRPr/>
            </a:pPr>
            <a:r>
              <a:rPr lang="en-NZ" sz="1050" kern="0" dirty="0">
                <a:ln>
                  <a:solidFill>
                    <a:srgbClr val="505050">
                      <a:alpha val="0"/>
                    </a:srgbClr>
                  </a:solidFill>
                </a:ln>
                <a:solidFill>
                  <a:srgbClr val="FFFFFF">
                    <a:alpha val="99000"/>
                  </a:srgbClr>
                </a:solidFill>
                <a:latin typeface="Segoe UI"/>
              </a:rPr>
              <a:t>Virtual Machine</a:t>
            </a:r>
          </a:p>
        </p:txBody>
      </p:sp>
      <p:sp>
        <p:nvSpPr>
          <p:cNvPr id="32" name="Rectangle 31"/>
          <p:cNvSpPr/>
          <p:nvPr>
            <p:custDataLst>
              <p:tags r:id="rId7"/>
            </p:custDataLst>
          </p:nvPr>
        </p:nvSpPr>
        <p:spPr bwMode="auto">
          <a:xfrm>
            <a:off x="1943367" y="4282771"/>
            <a:ext cx="5249369" cy="1235534"/>
          </a:xfrm>
          <a:prstGeom prst="rect">
            <a:avLst/>
          </a:prstGeom>
          <a:solidFill>
            <a:schemeClr val="accent6"/>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03">
              <a:defRPr/>
            </a:pPr>
            <a:r>
              <a:rPr lang="en-US" sz="1600" b="0" kern="0" dirty="0">
                <a:ln>
                  <a:solidFill>
                    <a:srgbClr val="505050">
                      <a:alpha val="0"/>
                    </a:srgbClr>
                  </a:solidFill>
                </a:ln>
                <a:solidFill>
                  <a:srgbClr val="FFFFFF"/>
                </a:solidFill>
                <a:latin typeface="Segoe UI"/>
              </a:rPr>
              <a:t>Availability Set</a:t>
            </a:r>
          </a:p>
        </p:txBody>
      </p:sp>
      <p:sp>
        <p:nvSpPr>
          <p:cNvPr id="34" name="Rectangle 33"/>
          <p:cNvSpPr/>
          <p:nvPr>
            <p:custDataLst>
              <p:tags r:id="rId8"/>
            </p:custDataLst>
          </p:nvPr>
        </p:nvSpPr>
        <p:spPr bwMode="auto">
          <a:xfrm>
            <a:off x="2139111" y="4491359"/>
            <a:ext cx="1097566" cy="9168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0" rIns="68583" bIns="457200" numCol="1" rtlCol="0" anchor="ctr" anchorCtr="0" compatLnSpc="1">
            <a:prstTxWarp prst="textNoShape">
              <a:avLst/>
            </a:prstTxWarp>
          </a:bodyPr>
          <a:lstStyle/>
          <a:p>
            <a:pPr algn="ctr" defTabSz="685603">
              <a:defRPr/>
            </a:pPr>
            <a:r>
              <a:rPr lang="en-NZ" sz="1050" kern="0">
                <a:ln>
                  <a:solidFill>
                    <a:srgbClr val="505050">
                      <a:alpha val="0"/>
                    </a:srgbClr>
                  </a:solidFill>
                </a:ln>
                <a:solidFill>
                  <a:srgbClr val="FFFFFF">
                    <a:alpha val="99000"/>
                  </a:srgbClr>
                </a:solidFill>
                <a:latin typeface="Segoe UI"/>
              </a:rPr>
              <a:t>Virtual Machine</a:t>
            </a:r>
          </a:p>
        </p:txBody>
      </p:sp>
      <p:sp>
        <p:nvSpPr>
          <p:cNvPr id="36" name="Rectangle 35"/>
          <p:cNvSpPr/>
          <p:nvPr>
            <p:custDataLst>
              <p:tags r:id="rId9"/>
            </p:custDataLst>
          </p:nvPr>
        </p:nvSpPr>
        <p:spPr bwMode="auto">
          <a:xfrm>
            <a:off x="5879328" y="3042701"/>
            <a:ext cx="1097566" cy="97274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0" rIns="68583" bIns="457200" numCol="1" rtlCol="0" anchor="ctr" anchorCtr="0" compatLnSpc="1">
            <a:prstTxWarp prst="textNoShape">
              <a:avLst/>
            </a:prstTxWarp>
          </a:bodyPr>
          <a:lstStyle/>
          <a:p>
            <a:pPr algn="ctr" defTabSz="685603">
              <a:defRPr/>
            </a:pPr>
            <a:r>
              <a:rPr lang="en-NZ" sz="1050" kern="0" dirty="0">
                <a:ln>
                  <a:solidFill>
                    <a:srgbClr val="505050">
                      <a:alpha val="0"/>
                    </a:srgbClr>
                  </a:solidFill>
                </a:ln>
                <a:solidFill>
                  <a:srgbClr val="FFFFFF">
                    <a:alpha val="99000"/>
                  </a:srgbClr>
                </a:solidFill>
                <a:latin typeface="Segoe UI"/>
              </a:rPr>
              <a:t>Virtual Machine</a:t>
            </a:r>
          </a:p>
        </p:txBody>
      </p:sp>
      <p:sp>
        <p:nvSpPr>
          <p:cNvPr id="38" name="Rectangle 37"/>
          <p:cNvSpPr/>
          <p:nvPr>
            <p:custDataLst>
              <p:tags r:id="rId10"/>
            </p:custDataLst>
          </p:nvPr>
        </p:nvSpPr>
        <p:spPr bwMode="auto">
          <a:xfrm>
            <a:off x="5879328" y="4491359"/>
            <a:ext cx="1097566" cy="9168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0" rIns="68583" bIns="457200" numCol="1" rtlCol="0" anchor="ctr" anchorCtr="0" compatLnSpc="1">
            <a:prstTxWarp prst="textNoShape">
              <a:avLst/>
            </a:prstTxWarp>
          </a:bodyPr>
          <a:lstStyle/>
          <a:p>
            <a:pPr algn="ctr" defTabSz="685603">
              <a:defRPr/>
            </a:pPr>
            <a:r>
              <a:rPr lang="en-NZ" sz="1050" kern="0">
                <a:ln>
                  <a:solidFill>
                    <a:srgbClr val="505050">
                      <a:alpha val="0"/>
                    </a:srgbClr>
                  </a:solidFill>
                </a:ln>
                <a:solidFill>
                  <a:srgbClr val="FFFFFF">
                    <a:alpha val="99000"/>
                  </a:srgbClr>
                </a:solidFill>
                <a:latin typeface="Segoe UI"/>
              </a:rPr>
              <a:t>Virtual Machine</a:t>
            </a:r>
          </a:p>
        </p:txBody>
      </p:sp>
      <p:sp>
        <p:nvSpPr>
          <p:cNvPr id="43" name="Rectangle 42"/>
          <p:cNvSpPr/>
          <p:nvPr>
            <p:custDataLst>
              <p:tags r:id="rId11"/>
            </p:custDataLst>
          </p:nvPr>
        </p:nvSpPr>
        <p:spPr bwMode="auto">
          <a:xfrm>
            <a:off x="2139111" y="3534240"/>
            <a:ext cx="1097566" cy="486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45720" rIns="68583" bIns="0" numCol="1" rtlCol="0" anchor="t" anchorCtr="0" compatLnSpc="1">
            <a:prstTxWarp prst="textNoShape">
              <a:avLst/>
            </a:prstTxWarp>
          </a:bodyPr>
          <a:lstStyle/>
          <a:p>
            <a:pPr algn="ctr" defTabSz="685603">
              <a:defRPr/>
            </a:pPr>
            <a:r>
              <a:rPr lang="en-NZ" sz="1050" b="0" kern="0">
                <a:ln>
                  <a:solidFill>
                    <a:srgbClr val="505050">
                      <a:alpha val="0"/>
                    </a:srgbClr>
                  </a:solidFill>
                </a:ln>
                <a:solidFill>
                  <a:srgbClr val="FFFFFF">
                    <a:alpha val="99000"/>
                  </a:srgbClr>
                </a:solidFill>
                <a:latin typeface="Segoe UI"/>
              </a:rPr>
              <a:t>IIS1</a:t>
            </a:r>
          </a:p>
        </p:txBody>
      </p:sp>
      <p:sp>
        <p:nvSpPr>
          <p:cNvPr id="44" name="Rectangle 43"/>
          <p:cNvSpPr/>
          <p:nvPr>
            <p:custDataLst>
              <p:tags r:id="rId12"/>
            </p:custDataLst>
          </p:nvPr>
        </p:nvSpPr>
        <p:spPr bwMode="auto">
          <a:xfrm>
            <a:off x="5879328" y="3534240"/>
            <a:ext cx="1097566" cy="486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45720" rIns="68583" bIns="0" numCol="1" rtlCol="0" anchor="t" anchorCtr="0" compatLnSpc="1">
            <a:prstTxWarp prst="textNoShape">
              <a:avLst/>
            </a:prstTxWarp>
          </a:bodyPr>
          <a:lstStyle/>
          <a:p>
            <a:pPr algn="ctr" defTabSz="685603">
              <a:defRPr/>
            </a:pPr>
            <a:r>
              <a:rPr lang="en-NZ" sz="1050" b="0" kern="0">
                <a:ln>
                  <a:solidFill>
                    <a:srgbClr val="505050">
                      <a:alpha val="0"/>
                    </a:srgbClr>
                  </a:solidFill>
                </a:ln>
                <a:solidFill>
                  <a:srgbClr val="FFFFFF">
                    <a:alpha val="99000"/>
                  </a:srgbClr>
                </a:solidFill>
                <a:latin typeface="Segoe UI"/>
              </a:rPr>
              <a:t>IIS2</a:t>
            </a:r>
          </a:p>
        </p:txBody>
      </p:sp>
      <p:sp>
        <p:nvSpPr>
          <p:cNvPr id="45" name="Rectangle 44"/>
          <p:cNvSpPr/>
          <p:nvPr>
            <p:custDataLst>
              <p:tags r:id="rId13"/>
            </p:custDataLst>
          </p:nvPr>
        </p:nvSpPr>
        <p:spPr bwMode="auto">
          <a:xfrm>
            <a:off x="2140269" y="4921818"/>
            <a:ext cx="1097566" cy="486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45720" rIns="68583" bIns="0" numCol="1" rtlCol="0" anchor="t" anchorCtr="0" compatLnSpc="1">
            <a:prstTxWarp prst="textNoShape">
              <a:avLst/>
            </a:prstTxWarp>
          </a:bodyPr>
          <a:lstStyle/>
          <a:p>
            <a:pPr algn="ctr" defTabSz="685603">
              <a:defRPr/>
            </a:pPr>
            <a:r>
              <a:rPr lang="en-NZ" sz="1050" b="0" kern="0">
                <a:ln>
                  <a:solidFill>
                    <a:srgbClr val="505050">
                      <a:alpha val="0"/>
                    </a:srgbClr>
                  </a:solidFill>
                </a:ln>
                <a:solidFill>
                  <a:srgbClr val="FFFFFF">
                    <a:alpha val="99000"/>
                  </a:srgbClr>
                </a:solidFill>
                <a:latin typeface="Segoe UI"/>
              </a:rPr>
              <a:t>SQL1</a:t>
            </a:r>
          </a:p>
        </p:txBody>
      </p:sp>
      <p:sp>
        <p:nvSpPr>
          <p:cNvPr id="46" name="Rectangle 45"/>
          <p:cNvSpPr/>
          <p:nvPr>
            <p:custDataLst>
              <p:tags r:id="rId14"/>
            </p:custDataLst>
          </p:nvPr>
        </p:nvSpPr>
        <p:spPr bwMode="auto">
          <a:xfrm>
            <a:off x="5880486" y="4921818"/>
            <a:ext cx="1097566" cy="486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45720" rIns="68583" bIns="0" numCol="1" rtlCol="0" anchor="t" anchorCtr="0" compatLnSpc="1">
            <a:prstTxWarp prst="textNoShape">
              <a:avLst/>
            </a:prstTxWarp>
          </a:bodyPr>
          <a:lstStyle/>
          <a:p>
            <a:pPr algn="ctr" defTabSz="685603">
              <a:defRPr/>
            </a:pPr>
            <a:r>
              <a:rPr lang="en-NZ" sz="1050" b="0" kern="0">
                <a:ln>
                  <a:solidFill>
                    <a:srgbClr val="505050">
                      <a:alpha val="0"/>
                    </a:srgbClr>
                  </a:solidFill>
                </a:ln>
                <a:solidFill>
                  <a:srgbClr val="FFFFFF">
                    <a:alpha val="99000"/>
                  </a:srgbClr>
                </a:solidFill>
                <a:latin typeface="Segoe UI"/>
              </a:rPr>
              <a:t>SQL2</a:t>
            </a:r>
          </a:p>
        </p:txBody>
      </p:sp>
      <p:sp>
        <p:nvSpPr>
          <p:cNvPr id="47" name="Rectangle 46"/>
          <p:cNvSpPr/>
          <p:nvPr/>
        </p:nvSpPr>
        <p:spPr>
          <a:xfrm>
            <a:off x="6124456" y="3699286"/>
            <a:ext cx="614263" cy="276995"/>
          </a:xfrm>
          <a:prstGeom prst="rect">
            <a:avLst/>
          </a:prstGeom>
        </p:spPr>
        <p:txBody>
          <a:bodyPr wrap="none" lIns="91436" tIns="45718" rIns="91436" bIns="45718">
            <a:spAutoFit/>
          </a:bodyPr>
          <a:lstStyle/>
          <a:p>
            <a:pPr algn="ctr" defTabSz="685603">
              <a:defRPr/>
            </a:pPr>
            <a:r>
              <a:rPr lang="en-US" sz="1200" b="0" kern="0">
                <a:ln>
                  <a:solidFill>
                    <a:srgbClr val="505050">
                      <a:alpha val="0"/>
                    </a:srgbClr>
                  </a:solidFill>
                </a:ln>
                <a:solidFill>
                  <a:srgbClr val="FFFFFF">
                    <a:alpha val="99000"/>
                  </a:srgbClr>
                </a:solidFill>
                <a:latin typeface="Segoe UI"/>
                <a:cs typeface="+mn-cs"/>
              </a:rPr>
              <a:t>UD #2</a:t>
            </a:r>
          </a:p>
        </p:txBody>
      </p:sp>
      <p:sp>
        <p:nvSpPr>
          <p:cNvPr id="48" name="Rectangle 47"/>
          <p:cNvSpPr/>
          <p:nvPr/>
        </p:nvSpPr>
        <p:spPr>
          <a:xfrm>
            <a:off x="6113021" y="5144299"/>
            <a:ext cx="614263" cy="276995"/>
          </a:xfrm>
          <a:prstGeom prst="rect">
            <a:avLst/>
          </a:prstGeom>
        </p:spPr>
        <p:txBody>
          <a:bodyPr wrap="none" lIns="91436" tIns="45718" rIns="91436" bIns="45718">
            <a:spAutoFit/>
          </a:bodyPr>
          <a:lstStyle/>
          <a:p>
            <a:pPr algn="ctr" defTabSz="685603">
              <a:defRPr/>
            </a:pPr>
            <a:r>
              <a:rPr lang="en-US" sz="1200" b="0" kern="0">
                <a:ln>
                  <a:solidFill>
                    <a:srgbClr val="505050">
                      <a:alpha val="0"/>
                    </a:srgbClr>
                  </a:solidFill>
                </a:ln>
                <a:solidFill>
                  <a:srgbClr val="FFFFFF">
                    <a:alpha val="99000"/>
                  </a:srgbClr>
                </a:solidFill>
                <a:latin typeface="Segoe UI"/>
                <a:cs typeface="+mn-cs"/>
              </a:rPr>
              <a:t>UD #2</a:t>
            </a:r>
          </a:p>
        </p:txBody>
      </p:sp>
      <p:sp>
        <p:nvSpPr>
          <p:cNvPr id="49" name="TextBox 48"/>
          <p:cNvSpPr txBox="1"/>
          <p:nvPr/>
        </p:nvSpPr>
        <p:spPr>
          <a:xfrm>
            <a:off x="2475193" y="3806765"/>
            <a:ext cx="429605" cy="166199"/>
          </a:xfrm>
          <a:prstGeom prst="rect">
            <a:avLst/>
          </a:prstGeom>
          <a:noFill/>
        </p:spPr>
        <p:txBody>
          <a:bodyPr wrap="none" lIns="0" tIns="0" rIns="0" bIns="0" rtlCol="0">
            <a:spAutoFit/>
          </a:bodyPr>
          <a:lstStyle/>
          <a:p>
            <a:pPr defTabSz="914241" fontAlgn="auto">
              <a:lnSpc>
                <a:spcPct val="90000"/>
              </a:lnSpc>
              <a:spcBef>
                <a:spcPct val="20000"/>
              </a:spcBef>
              <a:spcAft>
                <a:spcPts val="0"/>
              </a:spcAft>
              <a:buSzPct val="80000"/>
              <a:defRPr/>
            </a:pPr>
            <a:r>
              <a:rPr lang="en-US" sz="1200" b="0" kern="0" dirty="0">
                <a:ln>
                  <a:solidFill>
                    <a:srgbClr val="505050">
                      <a:alpha val="0"/>
                    </a:srgbClr>
                  </a:solidFill>
                </a:ln>
                <a:solidFill>
                  <a:srgbClr val="FFFFFF">
                    <a:alpha val="99000"/>
                  </a:srgbClr>
                </a:solidFill>
                <a:latin typeface="Segoe UI"/>
                <a:cs typeface="+mn-cs"/>
              </a:rPr>
              <a:t>UD #1</a:t>
            </a:r>
            <a:endParaRPr lang="en-US" sz="1200" b="0" kern="0" dirty="0">
              <a:solidFill>
                <a:srgbClr val="FFFFFF">
                  <a:alpha val="99000"/>
                </a:srgbClr>
              </a:solidFill>
              <a:latin typeface="Segoe UI"/>
              <a:cs typeface="+mn-cs"/>
            </a:endParaRPr>
          </a:p>
        </p:txBody>
      </p:sp>
      <p:sp>
        <p:nvSpPr>
          <p:cNvPr id="50" name="Rectangle 49"/>
          <p:cNvSpPr/>
          <p:nvPr/>
        </p:nvSpPr>
        <p:spPr>
          <a:xfrm>
            <a:off x="2363690" y="5128627"/>
            <a:ext cx="614263" cy="276995"/>
          </a:xfrm>
          <a:prstGeom prst="rect">
            <a:avLst/>
          </a:prstGeom>
        </p:spPr>
        <p:txBody>
          <a:bodyPr wrap="none" lIns="91436" tIns="45718" rIns="91436" bIns="45718">
            <a:spAutoFit/>
          </a:bodyPr>
          <a:lstStyle/>
          <a:p>
            <a:pPr algn="ctr" defTabSz="685603">
              <a:defRPr/>
            </a:pPr>
            <a:r>
              <a:rPr lang="en-US" sz="1200" b="0" kern="0">
                <a:ln>
                  <a:solidFill>
                    <a:srgbClr val="505050">
                      <a:alpha val="0"/>
                    </a:srgbClr>
                  </a:solidFill>
                </a:ln>
                <a:solidFill>
                  <a:srgbClr val="FFFFFF">
                    <a:alpha val="99000"/>
                  </a:srgbClr>
                </a:solidFill>
                <a:latin typeface="Segoe UI"/>
                <a:cs typeface="+mn-cs"/>
              </a:rPr>
              <a:t>UD #1</a:t>
            </a:r>
          </a:p>
        </p:txBody>
      </p:sp>
    </p:spTree>
    <p:extLst>
      <p:ext uri="{BB962C8B-B14F-4D97-AF65-F5344CB8AC3E}">
        <p14:creationId xmlns:p14="http://schemas.microsoft.com/office/powerpoint/2010/main" val="32926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32" grpId="0" animBg="1"/>
      <p:bldP spid="47" grpId="0"/>
      <p:bldP spid="48" grpId="0"/>
      <p:bldP spid="49" grpId="0"/>
      <p:bldP spid="5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bwMode="auto">
          <a:xfrm>
            <a:off x="5466521" y="1739794"/>
            <a:ext cx="3393108" cy="3393590"/>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3" tIns="107546" rIns="134433" bIns="107546" numCol="1" spcCol="0" rtlCol="0" fromWordArt="0" anchor="t" anchorCtr="0" forceAA="0" compatLnSpc="1">
            <a:prstTxWarp prst="textNoShape">
              <a:avLst/>
            </a:prstTxWarp>
            <a:noAutofit/>
          </a:bodyPr>
          <a:lstStyle/>
          <a:p>
            <a:pPr algn="ctr" defTabSz="685448">
              <a:lnSpc>
                <a:spcPct val="90000"/>
              </a:lnSpc>
              <a:defRPr/>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12214" y="3080277"/>
            <a:ext cx="5550868" cy="2179268"/>
          </a:xfrm>
          <a:prstGeom prst="rect">
            <a:avLst/>
          </a:prstGeom>
          <a:noFill/>
        </p:spPr>
        <p:txBody>
          <a:bodyPr vert="horz" wrap="square" lIns="134433" tIns="107546" rIns="134433" bIns="107546"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High performance provisioning of 1000+ VMs</a:t>
            </a:r>
          </a:p>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Auto-configuration at scale</a:t>
            </a:r>
          </a:p>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Auto-scale based on schedule and resource metrics</a:t>
            </a:r>
          </a:p>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Easy updates at scale</a:t>
            </a:r>
          </a:p>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Simple Portal Integration</a:t>
            </a:r>
          </a:p>
          <a:p>
            <a:pPr marL="0" indent="0" defTabSz="685471">
              <a:lnSpc>
                <a:spcPct val="100000"/>
              </a:lnSpc>
              <a:spcBef>
                <a:spcPts val="0"/>
              </a:spcBef>
              <a:spcAft>
                <a:spcPts val="882"/>
              </a:spcAft>
              <a:buClr>
                <a:srgbClr val="FFFFFF"/>
              </a:buClr>
              <a:buNone/>
              <a:defRPr/>
            </a:pPr>
            <a:endParaRPr lang="en-US" sz="1500" dirty="0">
              <a:solidFill>
                <a:schemeClr val="bg1"/>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92019" y="1947212"/>
            <a:ext cx="8222679" cy="120707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a:spcBef>
                <a:spcPts val="882"/>
              </a:spcBef>
              <a:defRPr/>
            </a:pPr>
            <a:r>
              <a:rPr sz="3600">
                <a:solidFill>
                  <a:schemeClr val="bg1"/>
                </a:solidFill>
              </a:rPr>
              <a:t>VM Scale Sets</a:t>
            </a:r>
          </a:p>
        </p:txBody>
      </p:sp>
      <p:sp>
        <p:nvSpPr>
          <p:cNvPr id="6" name="AutoShape 3"/>
          <p:cNvSpPr>
            <a:spLocks noChangeAspect="1" noChangeArrowheads="1" noTextEdit="1"/>
          </p:cNvSpPr>
          <p:nvPr/>
        </p:nvSpPr>
        <p:spPr bwMode="auto">
          <a:xfrm>
            <a:off x="5956325" y="1561186"/>
            <a:ext cx="2974076" cy="2815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7" tIns="33608" rIns="67217" bIns="33608" numCol="1" anchor="t" anchorCtr="0" compatLnSpc="1">
            <a:prstTxWarp prst="textNoShape">
              <a:avLst/>
            </a:prstTxWarp>
          </a:bodyPr>
          <a:lstStyle/>
          <a:p>
            <a:pPr defTabSz="672164">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5779509" y="1315840"/>
            <a:ext cx="2723935" cy="165321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7" tIns="33608" rIns="67217" bIns="33608" numCol="1" anchor="t" anchorCtr="0" compatLnSpc="1">
            <a:prstTxWarp prst="textNoShape">
              <a:avLst/>
            </a:prstTxWarp>
          </a:bodyPr>
          <a:lstStyle/>
          <a:p>
            <a:pPr defTabSz="672164">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453152" y="2314789"/>
            <a:ext cx="1419846" cy="1308525"/>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5557863" y="3643390"/>
            <a:ext cx="772411" cy="711851"/>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369068" y="3643390"/>
            <a:ext cx="772411" cy="711851"/>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180269" y="3643582"/>
            <a:ext cx="772411" cy="711851"/>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991475" y="3633769"/>
            <a:ext cx="772411" cy="711851"/>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5557863" y="4374286"/>
            <a:ext cx="772411" cy="711851"/>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369068" y="4374286"/>
            <a:ext cx="772411" cy="711851"/>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180269" y="4374479"/>
            <a:ext cx="772411" cy="711851"/>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991475" y="4364666"/>
            <a:ext cx="772411" cy="711851"/>
          </a:xfrm>
          <a:prstGeom prst="rect">
            <a:avLst/>
          </a:prstGeom>
        </p:spPr>
      </p:pic>
    </p:spTree>
    <p:extLst>
      <p:ext uri="{BB962C8B-B14F-4D97-AF65-F5344CB8AC3E}">
        <p14:creationId xmlns:p14="http://schemas.microsoft.com/office/powerpoint/2010/main" val="112711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VM Scale Sets?</a:t>
            </a:r>
          </a:p>
        </p:txBody>
      </p:sp>
      <p:sp>
        <p:nvSpPr>
          <p:cNvPr id="2" name="Text Placeholder 1"/>
          <p:cNvSpPr>
            <a:spLocks noGrp="1"/>
          </p:cNvSpPr>
          <p:nvPr>
            <p:ph type="body" sz="quarter" idx="10"/>
          </p:nvPr>
        </p:nvSpPr>
        <p:spPr>
          <a:xfrm>
            <a:off x="201932" y="1749132"/>
            <a:ext cx="4874309" cy="2589170"/>
          </a:xfrm>
        </p:spPr>
        <p:txBody>
          <a:bodyPr/>
          <a:lstStyle/>
          <a:p>
            <a:pPr marL="252062" indent="-252062">
              <a:buFont typeface="Arial" panose="020B0604020202020204" pitchFamily="34" charset="0"/>
              <a:buChar char="•"/>
            </a:pPr>
            <a:r>
              <a:rPr lang="en-US" sz="1500" dirty="0"/>
              <a:t>Manually </a:t>
            </a:r>
            <a:r>
              <a:rPr lang="en-US" sz="1500" b="1" dirty="0"/>
              <a:t>scale</a:t>
            </a:r>
            <a:r>
              <a:rPr lang="en-US" sz="1500" dirty="0"/>
              <a:t> with ‘capacity’ property</a:t>
            </a:r>
          </a:p>
          <a:p>
            <a:pPr marL="252062" indent="-252062">
              <a:buFont typeface="Arial" panose="020B0604020202020204" pitchFamily="34" charset="0"/>
              <a:buChar char="•"/>
            </a:pPr>
            <a:r>
              <a:rPr lang="en-US" sz="1500" b="1" dirty="0" err="1"/>
              <a:t>Autoscale</a:t>
            </a:r>
            <a:r>
              <a:rPr lang="en-US" sz="1500" dirty="0"/>
              <a:t> with host metrics (MDM pipeline) or diagnostic extensions​</a:t>
            </a:r>
          </a:p>
          <a:p>
            <a:pPr marL="252062" indent="-252062">
              <a:buFont typeface="Arial" panose="020B0604020202020204" pitchFamily="34" charset="0"/>
              <a:buChar char="•"/>
            </a:pPr>
            <a:r>
              <a:rPr lang="en-US" sz="1500" dirty="0"/>
              <a:t>Small buy-in: Deploy/manage sets of 0-&gt;100 identically configured VMs ​</a:t>
            </a:r>
          </a:p>
          <a:p>
            <a:pPr marL="252062" indent="-252062">
              <a:buFont typeface="Arial" panose="020B0604020202020204" pitchFamily="34" charset="0"/>
              <a:buChar char="•"/>
            </a:pPr>
            <a:r>
              <a:rPr lang="en-US" sz="1500" b="1" dirty="0"/>
              <a:t>Guest OS patching</a:t>
            </a:r>
            <a:r>
              <a:rPr lang="en-US" sz="1500" dirty="0"/>
              <a:t>: Patching primitives allow manually triggered rolling upgrades​​</a:t>
            </a:r>
          </a:p>
          <a:p>
            <a:pPr marL="252062" indent="-252062">
              <a:buFont typeface="Arial" panose="020B0604020202020204" pitchFamily="34" charset="0"/>
              <a:buChar char="•"/>
            </a:pPr>
            <a:r>
              <a:rPr lang="en-US" sz="1500" b="1" dirty="0"/>
              <a:t>High-availability</a:t>
            </a:r>
            <a:r>
              <a:rPr lang="en-US" sz="1500" dirty="0"/>
              <a:t> – implicit availability set with 5 FDs/5 UDs​</a:t>
            </a:r>
            <a:endParaRPr lang="en-US" sz="1350" dirty="0"/>
          </a:p>
          <a:p>
            <a:pPr marL="294071" lvl="1" indent="-126030">
              <a:buFont typeface="Arial" panose="020B0604020202020204" pitchFamily="34" charset="0"/>
              <a:buChar char="•"/>
            </a:pPr>
            <a:endParaRPr lang="en-US" sz="825" dirty="0"/>
          </a:p>
        </p:txBody>
      </p:sp>
      <p:sp>
        <p:nvSpPr>
          <p:cNvPr id="5" name="Rectangle 4"/>
          <p:cNvSpPr/>
          <p:nvPr/>
        </p:nvSpPr>
        <p:spPr>
          <a:xfrm>
            <a:off x="201930" y="4101416"/>
            <a:ext cx="8125589" cy="1175868"/>
          </a:xfrm>
          <a:prstGeom prst="rect">
            <a:avLst/>
          </a:prstGeom>
        </p:spPr>
        <p:txBody>
          <a:bodyPr wrap="square" lIns="67217" tIns="33608" rIns="67217" bIns="33608">
            <a:spAutoFit/>
          </a:bodyPr>
          <a:lstStyle/>
          <a:p>
            <a:pPr defTabSz="685646"/>
            <a:r>
              <a:rPr lang="en-US" dirty="0">
                <a:gradFill>
                  <a:gsLst>
                    <a:gs pos="1250">
                      <a:srgbClr val="353535"/>
                    </a:gs>
                    <a:gs pos="100000">
                      <a:srgbClr val="353535"/>
                    </a:gs>
                  </a:gsLst>
                  <a:lin ang="5400000" scaled="0"/>
                </a:gradFill>
                <a:latin typeface="Segoe UI Light"/>
              </a:rPr>
              <a:t>Availability Sets vs Scale Sets</a:t>
            </a:r>
          </a:p>
          <a:p>
            <a:pPr marL="210051" indent="-210051" defTabSz="685646">
              <a:buFont typeface="Arial" panose="020B0604020202020204" pitchFamily="34" charset="0"/>
              <a:buChar char="•"/>
            </a:pPr>
            <a:r>
              <a:rPr lang="en-US" dirty="0">
                <a:gradFill>
                  <a:gsLst>
                    <a:gs pos="1250">
                      <a:srgbClr val="353535"/>
                    </a:gs>
                    <a:gs pos="100000">
                      <a:srgbClr val="353535"/>
                    </a:gs>
                  </a:gsLst>
                  <a:lin ang="5400000" scaled="0"/>
                </a:gradFill>
                <a:latin typeface="Segoe UI Light"/>
              </a:rPr>
              <a:t>Avail Set: Multiple different VMs (image, size, </a:t>
            </a:r>
            <a:r>
              <a:rPr lang="en-US" dirty="0" err="1">
                <a:gradFill>
                  <a:gsLst>
                    <a:gs pos="1250">
                      <a:srgbClr val="353535"/>
                    </a:gs>
                    <a:gs pos="100000">
                      <a:srgbClr val="353535"/>
                    </a:gs>
                  </a:gsLst>
                  <a:lin ang="5400000" scaled="0"/>
                </a:gradFill>
                <a:latin typeface="Segoe UI Light"/>
              </a:rPr>
              <a:t>etc</a:t>
            </a:r>
            <a:r>
              <a:rPr lang="en-US" dirty="0">
                <a:gradFill>
                  <a:gsLst>
                    <a:gs pos="1250">
                      <a:srgbClr val="353535"/>
                    </a:gs>
                    <a:gs pos="100000">
                      <a:srgbClr val="353535"/>
                    </a:gs>
                  </a:gsLst>
                  <a:lin ang="5400000" scaled="0"/>
                </a:gradFill>
                <a:latin typeface="Segoe UI Light"/>
              </a:rPr>
              <a:t>); managed separately</a:t>
            </a:r>
          </a:p>
          <a:p>
            <a:pPr marL="210051" indent="-210051" defTabSz="685646">
              <a:buFont typeface="Arial" panose="020B0604020202020204" pitchFamily="34" charset="0"/>
              <a:buChar char="•"/>
            </a:pPr>
            <a:r>
              <a:rPr lang="en-US" dirty="0">
                <a:gradFill>
                  <a:gsLst>
                    <a:gs pos="1250">
                      <a:srgbClr val="353535"/>
                    </a:gs>
                    <a:gs pos="100000">
                      <a:srgbClr val="353535"/>
                    </a:gs>
                  </a:gsLst>
                  <a:lin ang="5400000" scaled="0"/>
                </a:gradFill>
                <a:latin typeface="Segoe UI Light"/>
              </a:rPr>
              <a:t>Scale Set: Large count of the same VMs; managed together</a:t>
            </a:r>
          </a:p>
          <a:p>
            <a:pPr marL="210051" indent="-210051" defTabSz="685646">
              <a:buFont typeface="Arial" panose="020B0604020202020204" pitchFamily="34" charset="0"/>
              <a:buChar char="•"/>
            </a:pPr>
            <a:r>
              <a:rPr lang="en-US" dirty="0">
                <a:gradFill>
                  <a:gsLst>
                    <a:gs pos="1250">
                      <a:srgbClr val="353535"/>
                    </a:gs>
                    <a:gs pos="100000">
                      <a:srgbClr val="353535"/>
                    </a:gs>
                  </a:gsLst>
                  <a:lin ang="5400000" scaled="0"/>
                </a:gradFill>
                <a:latin typeface="Segoe UI Light"/>
              </a:rPr>
              <a:t>Scale set: Reliable rapid provisioning and scale utilizing similarity of the VMs</a:t>
            </a:r>
          </a:p>
        </p:txBody>
      </p:sp>
      <p:pic>
        <p:nvPicPr>
          <p:cNvPr id="7" name="Picture 6">
            <a:extLst>
              <a:ext uri="{FF2B5EF4-FFF2-40B4-BE49-F238E27FC236}">
                <a16:creationId xmlns:a16="http://schemas.microsoft.com/office/drawing/2014/main" id="{D0AB1631-C294-4DC1-9825-86DF7A64B899}"/>
              </a:ext>
            </a:extLst>
          </p:cNvPr>
          <p:cNvPicPr>
            <a:picLocks noChangeAspect="1"/>
          </p:cNvPicPr>
          <p:nvPr/>
        </p:nvPicPr>
        <p:blipFill>
          <a:blip r:embed="rId3"/>
          <a:stretch>
            <a:fillRect/>
          </a:stretch>
        </p:blipFill>
        <p:spPr>
          <a:xfrm>
            <a:off x="4964186" y="1083709"/>
            <a:ext cx="4352892" cy="2785319"/>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51177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Autoscale with VM Scale Sets</a:t>
            </a:r>
          </a:p>
        </p:txBody>
      </p:sp>
      <p:sp>
        <p:nvSpPr>
          <p:cNvPr id="2" name="Text Placeholder 1">
            <a:extLst>
              <a:ext uri="{FF2B5EF4-FFF2-40B4-BE49-F238E27FC236}">
                <a16:creationId xmlns:a16="http://schemas.microsoft.com/office/drawing/2014/main" id="{91755264-A635-48DC-8181-7C0BBF09385E}"/>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974729EB-74B6-46DF-AF64-E18279620486}"/>
              </a:ext>
            </a:extLst>
          </p:cNvPr>
          <p:cNvSpPr>
            <a:spLocks noGrp="1"/>
          </p:cNvSpPr>
          <p:nvPr>
            <p:ph type="body" sz="quarter" idx="10"/>
          </p:nvPr>
        </p:nvSpPr>
        <p:spPr/>
        <p:txBody>
          <a:bodyPr/>
          <a:lstStyle/>
          <a:p>
            <a:endParaRPr lang="en-US"/>
          </a:p>
        </p:txBody>
      </p:sp>
      <p:sp>
        <p:nvSpPr>
          <p:cNvPr id="4" name="Text Placeholder 1"/>
          <p:cNvSpPr txBox="1">
            <a:spLocks/>
          </p:cNvSpPr>
          <p:nvPr/>
        </p:nvSpPr>
        <p:spPr>
          <a:xfrm>
            <a:off x="166446" y="2602834"/>
            <a:ext cx="5265987" cy="460438"/>
          </a:xfrm>
          <a:prstGeom prst="rect">
            <a:avLst/>
          </a:prstGeom>
        </p:spPr>
        <p:txBody>
          <a:bodyPr vert="horz" wrap="square" lIns="109672" tIns="68544" rIns="109672" bIns="68544"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51964" indent="-251964" defTabSz="685383">
              <a:defRPr/>
            </a:pPr>
            <a:r>
              <a:rPr lang="en-US" sz="2325" b="0" dirty="0">
                <a:solidFill>
                  <a:srgbClr val="353535"/>
                </a:solidFill>
              </a:rPr>
              <a:t>Define trigger and action rules</a:t>
            </a:r>
          </a:p>
        </p:txBody>
      </p:sp>
      <p:sp>
        <p:nvSpPr>
          <p:cNvPr id="7" name="Text Placeholder 1"/>
          <p:cNvSpPr txBox="1">
            <a:spLocks/>
          </p:cNvSpPr>
          <p:nvPr/>
        </p:nvSpPr>
        <p:spPr>
          <a:xfrm>
            <a:off x="166446" y="2107085"/>
            <a:ext cx="5265987" cy="460438"/>
          </a:xfrm>
          <a:prstGeom prst="rect">
            <a:avLst/>
          </a:prstGeom>
        </p:spPr>
        <p:txBody>
          <a:bodyPr vert="horz" wrap="square" lIns="109672" tIns="68544" rIns="109672" bIns="68544"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51964" indent="-251964" defTabSz="685383">
              <a:defRPr/>
            </a:pPr>
            <a:r>
              <a:rPr lang="en-US" sz="2325" b="0" dirty="0">
                <a:solidFill>
                  <a:srgbClr val="353535"/>
                </a:solidFill>
              </a:rPr>
              <a:t>Define Max – Min VMs</a:t>
            </a:r>
          </a:p>
        </p:txBody>
      </p:sp>
      <p:sp>
        <p:nvSpPr>
          <p:cNvPr id="8" name="Text Placeholder 1"/>
          <p:cNvSpPr txBox="1">
            <a:spLocks/>
          </p:cNvSpPr>
          <p:nvPr/>
        </p:nvSpPr>
        <p:spPr>
          <a:xfrm>
            <a:off x="166446" y="3092092"/>
            <a:ext cx="5454602" cy="1820041"/>
          </a:xfrm>
          <a:prstGeom prst="rect">
            <a:avLst/>
          </a:prstGeom>
        </p:spPr>
        <p:txBody>
          <a:bodyPr vert="horz" wrap="square" lIns="109672" tIns="68544" rIns="109672" bIns="68544"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51964" indent="-251964" defTabSz="685383">
              <a:defRPr/>
            </a:pPr>
            <a:r>
              <a:rPr lang="en-US" sz="2325" b="0" dirty="0">
                <a:solidFill>
                  <a:srgbClr val="353535"/>
                </a:solidFill>
              </a:rPr>
              <a:t>Standard audit / email notifications</a:t>
            </a:r>
          </a:p>
          <a:p>
            <a:pPr marL="251964" indent="-251964" defTabSz="685383">
              <a:defRPr/>
            </a:pPr>
            <a:r>
              <a:rPr lang="en-US" sz="2325" b="0" dirty="0">
                <a:solidFill>
                  <a:srgbClr val="353535"/>
                </a:solidFill>
              </a:rPr>
              <a:t>Define </a:t>
            </a:r>
            <a:r>
              <a:rPr lang="en-US" sz="2325" b="0" dirty="0" err="1">
                <a:solidFill>
                  <a:srgbClr val="353535"/>
                </a:solidFill>
              </a:rPr>
              <a:t>webhooks</a:t>
            </a:r>
            <a:r>
              <a:rPr lang="en-US" sz="2325" b="0" dirty="0">
                <a:solidFill>
                  <a:srgbClr val="353535"/>
                </a:solidFill>
              </a:rPr>
              <a:t> for custom notifications and actions (e.g. runbooks)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1677" y="2107086"/>
            <a:ext cx="2672629" cy="3644229"/>
          </a:xfrm>
          <a:prstGeom prst="rect">
            <a:avLst/>
          </a:prstGeom>
        </p:spPr>
      </p:pic>
    </p:spTree>
    <p:extLst>
      <p:ext uri="{BB962C8B-B14F-4D97-AF65-F5344CB8AC3E}">
        <p14:creationId xmlns:p14="http://schemas.microsoft.com/office/powerpoint/2010/main" val="168679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scale set app deployment models</a:t>
            </a:r>
          </a:p>
        </p:txBody>
      </p:sp>
      <p:sp>
        <p:nvSpPr>
          <p:cNvPr id="2" name="Text Placeholder 1">
            <a:extLst>
              <a:ext uri="{FF2B5EF4-FFF2-40B4-BE49-F238E27FC236}">
                <a16:creationId xmlns:a16="http://schemas.microsoft.com/office/drawing/2014/main" id="{E6B2AB1E-CC3A-4999-BDE2-83F8DA3CF984}"/>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23D80E37-357F-4143-8AB4-5D8CDB059A9E}"/>
              </a:ext>
            </a:extLst>
          </p:cNvPr>
          <p:cNvSpPr>
            <a:spLocks noGrp="1"/>
          </p:cNvSpPr>
          <p:nvPr>
            <p:ph type="body" sz="quarter" idx="10"/>
          </p:nvPr>
        </p:nvSpPr>
        <p:spPr/>
        <p:txBody>
          <a:bodyPr/>
          <a:lstStyle/>
          <a:p>
            <a:endParaRPr lang="en-US"/>
          </a:p>
        </p:txBody>
      </p:sp>
      <p:graphicFrame>
        <p:nvGraphicFramePr>
          <p:cNvPr id="4" name="Table 3"/>
          <p:cNvGraphicFramePr>
            <a:graphicFrameLocks noGrp="1"/>
          </p:cNvGraphicFramePr>
          <p:nvPr>
            <p:extLst/>
          </p:nvPr>
        </p:nvGraphicFramePr>
        <p:xfrm>
          <a:off x="318338" y="2027575"/>
          <a:ext cx="8316978" cy="2843656"/>
        </p:xfrm>
        <a:graphic>
          <a:graphicData uri="http://schemas.openxmlformats.org/drawingml/2006/table">
            <a:tbl>
              <a:tblPr firstRow="1" bandRow="1">
                <a:tableStyleId>{5C22544A-7EE6-4342-B048-85BDC9FD1C3A}</a:tableStyleId>
              </a:tblPr>
              <a:tblGrid>
                <a:gridCol w="2096995">
                  <a:extLst>
                    <a:ext uri="{9D8B030D-6E8A-4147-A177-3AD203B41FA5}">
                      <a16:colId xmlns:a16="http://schemas.microsoft.com/office/drawing/2014/main" val="3270326853"/>
                    </a:ext>
                  </a:extLst>
                </a:gridCol>
                <a:gridCol w="6219983">
                  <a:extLst>
                    <a:ext uri="{9D8B030D-6E8A-4147-A177-3AD203B41FA5}">
                      <a16:colId xmlns:a16="http://schemas.microsoft.com/office/drawing/2014/main" val="2385309107"/>
                    </a:ext>
                  </a:extLst>
                </a:gridCol>
              </a:tblGrid>
              <a:tr h="339439">
                <a:tc>
                  <a:txBody>
                    <a:bodyPr/>
                    <a:lstStyle/>
                    <a:p>
                      <a:r>
                        <a:rPr lang="en-US" sz="1400" dirty="0"/>
                        <a:t>Model</a:t>
                      </a:r>
                    </a:p>
                  </a:txBody>
                  <a:tcPr marL="68570" marR="68570" marT="34290" marB="34290"/>
                </a:tc>
                <a:tc>
                  <a:txBody>
                    <a:bodyPr/>
                    <a:lstStyle/>
                    <a:p>
                      <a:r>
                        <a:rPr lang="en-US" sz="1400" dirty="0"/>
                        <a:t>When to use</a:t>
                      </a:r>
                    </a:p>
                  </a:txBody>
                  <a:tcPr marL="68570" marR="68570" marT="34290" marB="34290"/>
                </a:tc>
                <a:extLst>
                  <a:ext uri="{0D108BD9-81ED-4DB2-BD59-A6C34878D82A}">
                    <a16:rowId xmlns:a16="http://schemas.microsoft.com/office/drawing/2014/main" val="1824172941"/>
                  </a:ext>
                </a:extLst>
              </a:tr>
              <a:tr h="339439">
                <a:tc>
                  <a:txBody>
                    <a:bodyPr/>
                    <a:lstStyle/>
                    <a:p>
                      <a:r>
                        <a:rPr lang="en-US" sz="1400" b="1" dirty="0"/>
                        <a:t>Marketplace</a:t>
                      </a:r>
                    </a:p>
                  </a:txBody>
                  <a:tcPr marL="68570" marR="68570" marT="34290" marB="34290"/>
                </a:tc>
                <a:tc>
                  <a:txBody>
                    <a:bodyPr/>
                    <a:lstStyle/>
                    <a:p>
                      <a:r>
                        <a:rPr lang="en-US" sz="1400" dirty="0"/>
                        <a:t>Off the shelf solutions.</a:t>
                      </a:r>
                    </a:p>
                  </a:txBody>
                  <a:tcPr marL="68570" marR="68570" marT="34290" marB="34290"/>
                </a:tc>
                <a:extLst>
                  <a:ext uri="{0D108BD9-81ED-4DB2-BD59-A6C34878D82A}">
                    <a16:rowId xmlns:a16="http://schemas.microsoft.com/office/drawing/2014/main" val="535270435"/>
                  </a:ext>
                </a:extLst>
              </a:tr>
              <a:tr h="339439">
                <a:tc>
                  <a:txBody>
                    <a:bodyPr/>
                    <a:lstStyle/>
                    <a:p>
                      <a:r>
                        <a:rPr lang="en-US" sz="1400" b="1" dirty="0"/>
                        <a:t>VM Extensions</a:t>
                      </a:r>
                    </a:p>
                  </a:txBody>
                  <a:tcPr marL="68570" marR="68570" marT="34290" marB="34290"/>
                </a:tc>
                <a:tc>
                  <a:txBody>
                    <a:bodyPr/>
                    <a:lstStyle/>
                    <a:p>
                      <a:r>
                        <a:rPr lang="en-US" sz="1400" dirty="0"/>
                        <a:t>Full control over app lifecycle management.</a:t>
                      </a:r>
                    </a:p>
                  </a:txBody>
                  <a:tcPr marL="68570" marR="68570" marT="34290" marB="34290"/>
                </a:tc>
                <a:extLst>
                  <a:ext uri="{0D108BD9-81ED-4DB2-BD59-A6C34878D82A}">
                    <a16:rowId xmlns:a16="http://schemas.microsoft.com/office/drawing/2014/main" val="2882835114"/>
                  </a:ext>
                </a:extLst>
              </a:tr>
              <a:tr h="480060">
                <a:tc>
                  <a:txBody>
                    <a:bodyPr/>
                    <a:lstStyle/>
                    <a:p>
                      <a:r>
                        <a:rPr lang="en-US" sz="1400" b="1" dirty="0"/>
                        <a:t>Custom data/</a:t>
                      </a:r>
                      <a:r>
                        <a:rPr lang="en-US" sz="1400" b="1" dirty="0" err="1"/>
                        <a:t>unattend</a:t>
                      </a:r>
                      <a:endParaRPr lang="en-US" sz="1400" b="1" dirty="0"/>
                    </a:p>
                  </a:txBody>
                  <a:tcPr marL="68570" marR="68570" marT="34290" marB="34290"/>
                </a:tc>
                <a:tc>
                  <a:txBody>
                    <a:bodyPr/>
                    <a:lstStyle/>
                    <a:p>
                      <a:r>
                        <a:rPr lang="en-US" sz="1400" dirty="0"/>
                        <a:t>Install custom app independently of external network.</a:t>
                      </a:r>
                    </a:p>
                  </a:txBody>
                  <a:tcPr marL="68570" marR="68570" marT="34290" marB="34290"/>
                </a:tc>
                <a:extLst>
                  <a:ext uri="{0D108BD9-81ED-4DB2-BD59-A6C34878D82A}">
                    <a16:rowId xmlns:a16="http://schemas.microsoft.com/office/drawing/2014/main" val="2629156300"/>
                  </a:ext>
                </a:extLst>
              </a:tr>
              <a:tr h="480060">
                <a:tc>
                  <a:txBody>
                    <a:bodyPr/>
                    <a:lstStyle/>
                    <a:p>
                      <a:r>
                        <a:rPr lang="en-US" sz="1400" b="1" dirty="0"/>
                        <a:t>Configuration manager</a:t>
                      </a:r>
                    </a:p>
                  </a:txBody>
                  <a:tcPr marL="68570" marR="68570" marT="34290" marB="34290"/>
                </a:tc>
                <a:tc>
                  <a:txBody>
                    <a:bodyPr/>
                    <a:lstStyle/>
                    <a:p>
                      <a:r>
                        <a:rPr lang="en-US" sz="1400" dirty="0"/>
                        <a:t>Centrally managed app installation, credentials &amp; maintenance.</a:t>
                      </a:r>
                    </a:p>
                  </a:txBody>
                  <a:tcPr marL="68570" marR="68570" marT="34290" marB="34290"/>
                </a:tc>
                <a:extLst>
                  <a:ext uri="{0D108BD9-81ED-4DB2-BD59-A6C34878D82A}">
                    <a16:rowId xmlns:a16="http://schemas.microsoft.com/office/drawing/2014/main" val="3742480625"/>
                  </a:ext>
                </a:extLst>
              </a:tr>
              <a:tr h="339439">
                <a:tc>
                  <a:txBody>
                    <a:bodyPr/>
                    <a:lstStyle/>
                    <a:p>
                      <a:r>
                        <a:rPr lang="en-US" sz="1400" b="1" dirty="0"/>
                        <a:t>Containerized</a:t>
                      </a:r>
                    </a:p>
                  </a:txBody>
                  <a:tcPr marL="68570" marR="68570" marT="34290" marB="34290"/>
                </a:tc>
                <a:tc>
                  <a:txBody>
                    <a:bodyPr/>
                    <a:lstStyle/>
                    <a:p>
                      <a:r>
                        <a:rPr lang="en-US" sz="1400" dirty="0"/>
                        <a:t>Abstract app management from infrastructure. Cloud/DC agnostic.</a:t>
                      </a:r>
                    </a:p>
                  </a:txBody>
                  <a:tcPr marL="68570" marR="68570" marT="34290" marB="34290"/>
                </a:tc>
                <a:extLst>
                  <a:ext uri="{0D108BD9-81ED-4DB2-BD59-A6C34878D82A}">
                    <a16:rowId xmlns:a16="http://schemas.microsoft.com/office/drawing/2014/main" val="2543906882"/>
                  </a:ext>
                </a:extLst>
              </a:tr>
              <a:tr h="480060">
                <a:tc>
                  <a:txBody>
                    <a:bodyPr/>
                    <a:lstStyle/>
                    <a:p>
                      <a:r>
                        <a:rPr lang="en-US" sz="1400" b="1" dirty="0"/>
                        <a:t>Custom image</a:t>
                      </a:r>
                    </a:p>
                  </a:txBody>
                  <a:tcPr marL="68570" marR="68570" marT="34290" marB="34290"/>
                </a:tc>
                <a:tc>
                  <a:txBody>
                    <a:bodyPr/>
                    <a:lstStyle/>
                    <a:p>
                      <a:r>
                        <a:rPr lang="en-US" sz="1400" dirty="0"/>
                        <a:t>Small self-contained apps. Fast deploy. Immutable build, test, deploy pipelines.</a:t>
                      </a:r>
                    </a:p>
                  </a:txBody>
                  <a:tcPr marL="68570" marR="68570" marT="34290" marB="34290"/>
                </a:tc>
                <a:extLst>
                  <a:ext uri="{0D108BD9-81ED-4DB2-BD59-A6C34878D82A}">
                    <a16:rowId xmlns:a16="http://schemas.microsoft.com/office/drawing/2014/main" val="596035399"/>
                  </a:ext>
                </a:extLst>
              </a:tr>
            </a:tbl>
          </a:graphicData>
        </a:graphic>
      </p:graphicFrame>
    </p:spTree>
    <p:extLst>
      <p:ext uri="{BB962C8B-B14F-4D97-AF65-F5344CB8AC3E}">
        <p14:creationId xmlns:p14="http://schemas.microsoft.com/office/powerpoint/2010/main" val="98944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hidden="1"/>
          <p:cNvGrpSpPr/>
          <p:nvPr/>
        </p:nvGrpSpPr>
        <p:grpSpPr>
          <a:xfrm>
            <a:off x="-5940711" y="-2662579"/>
            <a:ext cx="4443498" cy="1345847"/>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535"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Azure</a:t>
                </a:r>
              </a:p>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9507"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2" tIns="109712" rIns="0" bIns="109712" numCol="1" spcCol="0" rtlCol="0" fromWordArt="0" anchor="t" anchorCtr="0" forceAA="0" compatLnSpc="1">
                <a:prstTxWarp prst="textNoShape">
                  <a:avLst/>
                </a:prstTxWarp>
                <a:noAutofit/>
              </a:bodyPr>
              <a:lstStyle/>
              <a:p>
                <a:pPr defTabSz="672034">
                  <a:defRPr/>
                </a:pPr>
                <a:r>
                  <a:rPr lang="en-US" sz="1200" kern="0" spc="-15"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Notification </a:t>
                </a:r>
                <a:br>
                  <a:rPr lang="en-US" sz="1200" kern="0" spc="-15"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200" kern="0" spc="-15"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9507"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Mobile </a:t>
                </a:r>
                <a:b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9507"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535"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Logic </a:t>
                </a:r>
                <a:b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sp>
        <p:nvSpPr>
          <p:cNvPr id="38" name="Text Placeholder 5"/>
          <p:cNvSpPr txBox="1">
            <a:spLocks/>
          </p:cNvSpPr>
          <p:nvPr/>
        </p:nvSpPr>
        <p:spPr>
          <a:xfrm>
            <a:off x="3227364" y="2028138"/>
            <a:ext cx="5014993" cy="2290037"/>
          </a:xfrm>
          <a:prstGeom prst="rect">
            <a:avLst/>
          </a:prstGeom>
        </p:spPr>
        <p:txBody>
          <a:bodyPr vert="horz" wrap="square" lIns="134414" tIns="107531" rIns="134414" bIns="107531"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515">
              <a:spcBef>
                <a:spcPts val="900"/>
              </a:spcBef>
              <a:defRPr/>
            </a:pPr>
            <a:r>
              <a:rPr lang="en-US" sz="1800" dirty="0">
                <a:solidFill>
                  <a:srgbClr val="353535"/>
                </a:solidFill>
                <a:latin typeface="Segoe UI Light"/>
                <a:cs typeface="Segoe UI Semibold" panose="020B0702040204020203" pitchFamily="34" charset="0"/>
              </a:rPr>
              <a:t>Compute pools for job processing</a:t>
            </a:r>
          </a:p>
          <a:p>
            <a:pPr defTabSz="685515">
              <a:spcBef>
                <a:spcPts val="900"/>
              </a:spcBef>
              <a:defRPr/>
            </a:pPr>
            <a:r>
              <a:rPr lang="en-US" sz="1800" dirty="0">
                <a:solidFill>
                  <a:srgbClr val="353535"/>
                </a:solidFill>
                <a:latin typeface="Segoe UI Light"/>
                <a:cs typeface="Segoe UI Semibold" panose="020B0702040204020203" pitchFamily="34" charset="0"/>
              </a:rPr>
              <a:t>Automatic scaling and regional coverage</a:t>
            </a:r>
          </a:p>
          <a:p>
            <a:pPr defTabSz="685515">
              <a:spcBef>
                <a:spcPts val="900"/>
              </a:spcBef>
              <a:defRPr/>
            </a:pPr>
            <a:r>
              <a:rPr lang="en-US" sz="1800" dirty="0">
                <a:solidFill>
                  <a:srgbClr val="353535"/>
                </a:solidFill>
                <a:latin typeface="Segoe UI Light"/>
                <a:cs typeface="Segoe UI Semibold" panose="020B0702040204020203" pitchFamily="34" charset="0"/>
              </a:rPr>
              <a:t>Linux and Windows</a:t>
            </a:r>
          </a:p>
          <a:p>
            <a:pPr defTabSz="685515">
              <a:spcBef>
                <a:spcPts val="900"/>
              </a:spcBef>
              <a:defRPr/>
            </a:pPr>
            <a:r>
              <a:rPr lang="en-US" sz="1800" dirty="0">
                <a:solidFill>
                  <a:srgbClr val="353535"/>
                </a:solidFill>
                <a:latin typeface="Segoe UI Light"/>
                <a:cs typeface="Segoe UI Semibold" panose="020B0702040204020203" pitchFamily="34" charset="0"/>
              </a:rPr>
              <a:t>Automatically recover failed tasks</a:t>
            </a:r>
          </a:p>
          <a:p>
            <a:pPr defTabSz="685515">
              <a:spcBef>
                <a:spcPts val="900"/>
              </a:spcBef>
              <a:defRPr/>
            </a:pPr>
            <a:r>
              <a:rPr lang="en-US" sz="1800" dirty="0" err="1">
                <a:solidFill>
                  <a:srgbClr val="353535"/>
                </a:solidFill>
                <a:latin typeface="Segoe UI Light"/>
                <a:cs typeface="Segoe UI Semibold" panose="020B0702040204020203" pitchFamily="34" charset="0"/>
              </a:rPr>
              <a:t>Input/Output</a:t>
            </a:r>
            <a:r>
              <a:rPr lang="en-US" sz="1800" dirty="0">
                <a:solidFill>
                  <a:srgbClr val="353535"/>
                </a:solidFill>
                <a:latin typeface="Segoe UI Light"/>
                <a:cs typeface="Segoe UI Semibold" panose="020B0702040204020203" pitchFamily="34" charset="0"/>
              </a:rPr>
              <a:t> handling</a:t>
            </a:r>
          </a:p>
          <a:p>
            <a:pPr defTabSz="685515">
              <a:spcBef>
                <a:spcPts val="900"/>
              </a:spcBef>
              <a:defRPr/>
            </a:pPr>
            <a:r>
              <a:rPr lang="en-US" sz="1800" dirty="0">
                <a:solidFill>
                  <a:srgbClr val="353535"/>
                </a:solidFill>
                <a:latin typeface="Segoe UI Light"/>
                <a:cs typeface="Segoe UI Semibold" panose="020B0702040204020203" pitchFamily="34" charset="0"/>
              </a:rPr>
              <a:t>Low-Priority (discounted) option</a:t>
            </a:r>
          </a:p>
        </p:txBody>
      </p:sp>
      <p:pic>
        <p:nvPicPr>
          <p:cNvPr id="39" name="Picture 38"/>
          <p:cNvPicPr>
            <a:picLocks noChangeAspect="1"/>
          </p:cNvPicPr>
          <p:nvPr/>
        </p:nvPicPr>
        <p:blipFill>
          <a:blip r:embed="rId9"/>
          <a:stretch>
            <a:fillRect/>
          </a:stretch>
        </p:blipFill>
        <p:spPr>
          <a:xfrm>
            <a:off x="104783" y="1701197"/>
            <a:ext cx="2713745" cy="3297738"/>
          </a:xfrm>
          <a:prstGeom prst="rect">
            <a:avLst/>
          </a:prstGeom>
        </p:spPr>
      </p:pic>
      <p:sp>
        <p:nvSpPr>
          <p:cNvPr id="2" name="Title 1">
            <a:extLst>
              <a:ext uri="{FF2B5EF4-FFF2-40B4-BE49-F238E27FC236}">
                <a16:creationId xmlns:a16="http://schemas.microsoft.com/office/drawing/2014/main" id="{D67D1655-C74A-4B5C-B045-AA74BB263FE2}"/>
              </a:ext>
            </a:extLst>
          </p:cNvPr>
          <p:cNvSpPr>
            <a:spLocks noGrp="1"/>
          </p:cNvSpPr>
          <p:nvPr>
            <p:ph type="title"/>
          </p:nvPr>
        </p:nvSpPr>
        <p:spPr/>
        <p:txBody>
          <a:bodyPr/>
          <a:lstStyle/>
          <a:p>
            <a:r>
              <a:rPr lang="en-US" dirty="0">
                <a:solidFill>
                  <a:schemeClr val="tx1"/>
                </a:solidFill>
              </a:rPr>
              <a:t>Azure Batch</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298018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t>
            </a:r>
            <a:r>
              <a:rPr lang="en-US" dirty="0" err="1"/>
              <a:t>microservices</a:t>
            </a:r>
            <a:r>
              <a:rPr lang="en-US" dirty="0"/>
              <a:t>-based solutions</a:t>
            </a:r>
          </a:p>
        </p:txBody>
      </p:sp>
      <p:sp>
        <p:nvSpPr>
          <p:cNvPr id="3" name="Text Placeholder 2">
            <a:extLst>
              <a:ext uri="{FF2B5EF4-FFF2-40B4-BE49-F238E27FC236}">
                <a16:creationId xmlns:a16="http://schemas.microsoft.com/office/drawing/2014/main" id="{0A69F7FE-6DA7-496F-92A0-97BC7048B275}"/>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35227D1-3E32-4097-86BD-626DF2EE50D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12934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275665" y="4388075"/>
            <a:ext cx="8592671" cy="35298"/>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393430" y="2560278"/>
            <a:ext cx="1415093" cy="1460313"/>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Virtual Machines</a:t>
              </a:r>
            </a:p>
          </p:txBody>
        </p:sp>
      </p:grpSp>
      <p:grpSp>
        <p:nvGrpSpPr>
          <p:cNvPr id="23" name="Group 22"/>
          <p:cNvGrpSpPr/>
          <p:nvPr/>
        </p:nvGrpSpPr>
        <p:grpSpPr>
          <a:xfrm>
            <a:off x="2067590" y="2561012"/>
            <a:ext cx="1415093" cy="1416717"/>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Containers</a:t>
              </a:r>
            </a:p>
          </p:txBody>
        </p:sp>
      </p:grpSp>
      <p:sp>
        <p:nvSpPr>
          <p:cNvPr id="17" name="TextBox 16"/>
          <p:cNvSpPr txBox="1"/>
          <p:nvPr/>
        </p:nvSpPr>
        <p:spPr>
          <a:xfrm>
            <a:off x="393430" y="4720662"/>
            <a:ext cx="3227294"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Customer-managed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(IaaS)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354339" y="1080136"/>
            <a:ext cx="7030632" cy="916405"/>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405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The Power Of Choice</a:t>
            </a:r>
          </a:p>
          <a:p>
            <a:pPr defTabSz="914126" fontAlgn="auto">
              <a:lnSpc>
                <a:spcPct val="90000"/>
              </a:lnSpc>
              <a:spcBef>
                <a:spcPct val="20000"/>
              </a:spcBef>
              <a:spcAft>
                <a:spcPts val="0"/>
              </a:spcAft>
              <a:buSzPct val="80000"/>
              <a:defRPr/>
            </a:pPr>
            <a:r>
              <a:rPr lang="en-US" sz="2100" b="0">
                <a:solidFill>
                  <a:srgbClr val="FF8A00"/>
                </a:solidFill>
                <a:latin typeface="Segoe UI Light" panose="020B0502040204020203" pitchFamily="34" charset="0"/>
                <a:cs typeface="Segoe UI Light" panose="020B0502040204020203" pitchFamily="34" charset="0"/>
              </a:rPr>
              <a:t>Application Hosting (today)</a:t>
            </a:r>
            <a:endParaRPr lang="en-US" sz="4050" b="0">
              <a:solidFill>
                <a:srgbClr val="FF8A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489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3580E2-A2B9-4BFF-9E0E-0B91FA80BD71}"/>
              </a:ext>
            </a:extLst>
          </p:cNvPr>
          <p:cNvSpPr>
            <a:spLocks noGrp="1"/>
          </p:cNvSpPr>
          <p:nvPr>
            <p:ph type="title"/>
          </p:nvPr>
        </p:nvSpPr>
        <p:spPr/>
        <p:txBody>
          <a:bodyPr/>
          <a:lstStyle/>
          <a:p>
            <a:endParaRPr lang="en-US"/>
          </a:p>
        </p:txBody>
      </p:sp>
      <p:sp>
        <p:nvSpPr>
          <p:cNvPr id="2" name="Text Placeholder 1"/>
          <p:cNvSpPr>
            <a:spLocks noGrp="1"/>
          </p:cNvSpPr>
          <p:nvPr>
            <p:ph type="body" idx="1"/>
          </p:nvPr>
        </p:nvSpPr>
        <p:spPr/>
        <p:txBody>
          <a:bodyPr/>
          <a:lstStyle/>
          <a:p>
            <a:r>
              <a:rPr lang="en-US"/>
              <a:t>What is a Container?</a:t>
            </a:r>
          </a:p>
        </p:txBody>
      </p:sp>
      <p:sp>
        <p:nvSpPr>
          <p:cNvPr id="5" name="Text Placeholder 4">
            <a:extLst>
              <a:ext uri="{FF2B5EF4-FFF2-40B4-BE49-F238E27FC236}">
                <a16:creationId xmlns:a16="http://schemas.microsoft.com/office/drawing/2014/main" id="{D67C830C-F3ED-4621-98F3-E27F0CCCD588}"/>
              </a:ext>
            </a:extLst>
          </p:cNvPr>
          <p:cNvSpPr>
            <a:spLocks noGrp="1"/>
          </p:cNvSpPr>
          <p:nvPr>
            <p:ph type="body" sz="quarter" idx="10"/>
          </p:nvPr>
        </p:nvSpPr>
        <p:spPr/>
        <p:txBody>
          <a:bodyPr/>
          <a:lstStyle/>
          <a:p>
            <a:endParaRPr lang="en-US"/>
          </a:p>
        </p:txBody>
      </p:sp>
      <p:pic>
        <p:nvPicPr>
          <p:cNvPr id="3" name="Picture 2"/>
          <p:cNvPicPr>
            <a:picLocks noChangeAspect="1"/>
          </p:cNvPicPr>
          <p:nvPr/>
        </p:nvPicPr>
        <p:blipFill>
          <a:blip r:embed="rId3"/>
          <a:stretch>
            <a:fillRect/>
          </a:stretch>
        </p:blipFill>
        <p:spPr>
          <a:xfrm>
            <a:off x="1652640" y="1713448"/>
            <a:ext cx="6099577" cy="4064861"/>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631" y="1620088"/>
            <a:ext cx="6377375" cy="4251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02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922614"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dirty="0">
                <a:solidFill>
                  <a:srgbClr val="505050"/>
                </a:solidFill>
                <a:latin typeface="Segoe UI"/>
              </a:rPr>
              <a:t>VM</a:t>
            </a:r>
          </a:p>
        </p:txBody>
      </p:sp>
      <p:sp>
        <p:nvSpPr>
          <p:cNvPr id="17" name="Rectangle 16"/>
          <p:cNvSpPr/>
          <p:nvPr/>
        </p:nvSpPr>
        <p:spPr bwMode="auto">
          <a:xfrm>
            <a:off x="2961391" y="1754712"/>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16" name="Rectangle 15"/>
          <p:cNvSpPr/>
          <p:nvPr/>
        </p:nvSpPr>
        <p:spPr bwMode="auto">
          <a:xfrm>
            <a:off x="1821015" y="1754713"/>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2" name="Rectangle 1"/>
          <p:cNvSpPr/>
          <p:nvPr/>
        </p:nvSpPr>
        <p:spPr bwMode="auto">
          <a:xfrm>
            <a:off x="621127" y="1759941"/>
            <a:ext cx="107359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6" name="Rectangle 5"/>
          <p:cNvSpPr/>
          <p:nvPr/>
        </p:nvSpPr>
        <p:spPr>
          <a:xfrm>
            <a:off x="521492"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7" name="Rectangle 6"/>
          <p:cNvSpPr/>
          <p:nvPr/>
        </p:nvSpPr>
        <p:spPr>
          <a:xfrm>
            <a:off x="523853"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8" name="Rectangle 7"/>
          <p:cNvSpPr/>
          <p:nvPr/>
        </p:nvSpPr>
        <p:spPr>
          <a:xfrm>
            <a:off x="523853" y="460688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13" name="Rectangle 12"/>
          <p:cNvSpPr/>
          <p:nvPr/>
        </p:nvSpPr>
        <p:spPr>
          <a:xfrm>
            <a:off x="758983" y="3202456"/>
            <a:ext cx="805763"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14" name="Rectangle 13"/>
          <p:cNvSpPr/>
          <p:nvPr/>
        </p:nvSpPr>
        <p:spPr>
          <a:xfrm>
            <a:off x="1923337" y="3202456"/>
            <a:ext cx="818338"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15" name="Rectangle 14"/>
          <p:cNvSpPr/>
          <p:nvPr/>
        </p:nvSpPr>
        <p:spPr>
          <a:xfrm>
            <a:off x="3068094" y="3202456"/>
            <a:ext cx="805763"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39" name="Rectangle 38"/>
          <p:cNvSpPr/>
          <p:nvPr/>
        </p:nvSpPr>
        <p:spPr>
          <a:xfrm>
            <a:off x="3068094" y="216231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41" name="Rectangle 40"/>
          <p:cNvSpPr/>
          <p:nvPr/>
        </p:nvSpPr>
        <p:spPr>
          <a:xfrm>
            <a:off x="1934733" y="2152000"/>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43" name="Rectangle 42"/>
          <p:cNvSpPr/>
          <p:nvPr/>
        </p:nvSpPr>
        <p:spPr>
          <a:xfrm>
            <a:off x="756620" y="215200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18" name="Rectangle 17"/>
          <p:cNvSpPr/>
          <p:nvPr/>
        </p:nvSpPr>
        <p:spPr>
          <a:xfrm>
            <a:off x="4856256"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19" name="Rectangle 18"/>
          <p:cNvSpPr/>
          <p:nvPr/>
        </p:nvSpPr>
        <p:spPr>
          <a:xfrm>
            <a:off x="4856256"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4856256"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31" name="TextBox 30"/>
          <p:cNvSpPr txBox="1"/>
          <p:nvPr/>
        </p:nvSpPr>
        <p:spPr>
          <a:xfrm>
            <a:off x="358541" y="1127914"/>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a:t>
            </a:r>
          </a:p>
        </p:txBody>
      </p:sp>
      <p:sp>
        <p:nvSpPr>
          <p:cNvPr id="10" name="Rectangle 9"/>
          <p:cNvSpPr/>
          <p:nvPr/>
        </p:nvSpPr>
        <p:spPr bwMode="auto">
          <a:xfrm>
            <a:off x="5055106" y="424130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Guest OS</a:t>
            </a:r>
          </a:p>
        </p:txBody>
      </p:sp>
    </p:spTree>
    <p:extLst>
      <p:ext uri="{BB962C8B-B14F-4D97-AF65-F5344CB8AC3E}">
        <p14:creationId xmlns:p14="http://schemas.microsoft.com/office/powerpoint/2010/main" val="542293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D3638CF-66DD-42FE-AFCA-5449D562034C}"/>
              </a:ext>
            </a:extLst>
          </p:cNvPr>
          <p:cNvSpPr>
            <a:spLocks noGrp="1"/>
          </p:cNvSpPr>
          <p:nvPr>
            <p:ph type="body" sz="quarter" idx="10"/>
          </p:nvPr>
        </p:nvSpPr>
        <p:spPr/>
        <p:txBody>
          <a:bodyPr/>
          <a:lstStyle/>
          <a:p>
            <a:r>
              <a:rPr lang="en-US" sz="1600" dirty="0"/>
              <a:t>Design solutions using virtual machines (VMs) </a:t>
            </a:r>
          </a:p>
          <a:p>
            <a:pPr marL="288925" lvl="1" indent="0">
              <a:buNone/>
            </a:pPr>
            <a:r>
              <a:rPr lang="en-US" sz="1050" dirty="0"/>
              <a:t>Design VM deployments by leveraging availability sets, fault domains, and update domains in Azure; use web app for containers; design VM Scale Sets; design for compute-intensive tasks using Azure Batch and Azure Batch AI; define a migration strategy from cloud services; determine when to use reserved instances; design for VMs in a </a:t>
            </a:r>
            <a:r>
              <a:rPr lang="en-US" sz="1050" dirty="0" err="1"/>
              <a:t>DevTest</a:t>
            </a:r>
            <a:r>
              <a:rPr lang="en-US" sz="1050" dirty="0"/>
              <a:t> Lab environment (including formulas, images, artifacts, claiming and un-claiming VMs); determine when to use Accelerated Networking; recommend use of Azure Backup and Azure Site Recovery including support for Linux in Azure Backup and integrating Azure Backup in the VM creation process; recommend when to use availability zones </a:t>
            </a:r>
          </a:p>
          <a:p>
            <a:r>
              <a:rPr lang="en-US" sz="1600" dirty="0"/>
              <a:t>Design solutions for </a:t>
            </a:r>
            <a:r>
              <a:rPr lang="en-US" sz="1600" dirty="0" err="1"/>
              <a:t>serverless</a:t>
            </a:r>
            <a:r>
              <a:rPr lang="en-US" sz="1600" dirty="0"/>
              <a:t> computing </a:t>
            </a:r>
          </a:p>
          <a:p>
            <a:pPr marL="288925" lvl="1" indent="0">
              <a:buNone/>
            </a:pPr>
            <a:r>
              <a:rPr lang="en-US" sz="1050" dirty="0"/>
              <a:t>Use Azure Functions to implement event-driven actions; design data storage solutions for </a:t>
            </a:r>
            <a:r>
              <a:rPr lang="en-US" sz="1050" dirty="0" err="1"/>
              <a:t>serverless</a:t>
            </a:r>
            <a:r>
              <a:rPr lang="en-US" sz="1050" dirty="0"/>
              <a:t> computing; design for </a:t>
            </a:r>
            <a:r>
              <a:rPr lang="en-US" sz="1050" dirty="0" err="1"/>
              <a:t>serverless</a:t>
            </a:r>
            <a:r>
              <a:rPr lang="en-US" sz="1050" dirty="0"/>
              <a:t> computing using Azure Container Instances; design application solutions by using Azure Logic Apps, Azure Functions, or both; determine when to use API management service; design event routing solutions using Azure Event Grid; design solutions that integrate stream processing and bot messaging </a:t>
            </a:r>
          </a:p>
          <a:p>
            <a:r>
              <a:rPr lang="en-US" sz="1600" dirty="0"/>
              <a:t>Design microservices-based solutions   </a:t>
            </a:r>
          </a:p>
          <a:p>
            <a:pPr marL="288925" lvl="1" indent="0">
              <a:buNone/>
            </a:pPr>
            <a:r>
              <a:rPr lang="en-US" sz="1050" dirty="0"/>
              <a:t>Design Azure App Service Web Apps; design custom web API; secure Web API; design Web Apps for scalability and performance; design for high availability using Azure Web Apps in multiple regions; determine which App service plan to use; design Web Apps for business continuity; determine when to use Azure App Service Isolated; design for API apps; determine when to use API management service; determine when to use Web Apps on Linux; determine when to use a CDN; determine when to use a cache, including Azure </a:t>
            </a:r>
            <a:r>
              <a:rPr lang="en-US" sz="1050" dirty="0" err="1"/>
              <a:t>Redis</a:t>
            </a:r>
            <a:r>
              <a:rPr lang="en-US" sz="1050" dirty="0"/>
              <a:t> cache </a:t>
            </a:r>
          </a:p>
          <a:p>
            <a:r>
              <a:rPr lang="en-US" sz="1600" dirty="0"/>
              <a:t>Design web applications </a:t>
            </a:r>
          </a:p>
          <a:p>
            <a:pPr marL="288925" lvl="1" indent="0">
              <a:buNone/>
            </a:pPr>
            <a:r>
              <a:rPr lang="en-US" sz="1050" dirty="0"/>
              <a:t>Design Azure App Service Web Apps; design custom web API; secure Web API; design Web Apps for scalability and performance; design for high availability using Azure Web Apps in multiple regions; determine which App service plan to use; design Web Apps for business continuity; determine when to use Azure App Service Isolated; design for API apps; determine when to use API management service; determine when to use Web Apps on Linux; determine when to use a CDN; determine when to use a cache, including Azure </a:t>
            </a:r>
            <a:r>
              <a:rPr lang="en-US" sz="1050" dirty="0" err="1"/>
              <a:t>Redis</a:t>
            </a:r>
            <a:r>
              <a:rPr lang="en-US" sz="1050" dirty="0"/>
              <a:t> cache </a:t>
            </a:r>
          </a:p>
          <a:p>
            <a:r>
              <a:rPr lang="en-US" sz="1600" dirty="0"/>
              <a:t>Create compute-intensive applications </a:t>
            </a:r>
          </a:p>
          <a:p>
            <a:pPr marL="288925" lvl="1" indent="0">
              <a:buNone/>
            </a:pPr>
            <a:r>
              <a:rPr lang="en-US" sz="1050" dirty="0"/>
              <a:t>Design high-performance computing (HPC) and other compute-intensive applications using Azure Services; determine when to use Azure Batch; design stateless components to accommodate scale; design lifecycle strategy for Azure Batch; design solution that implement low priority batching and job task counting</a:t>
            </a:r>
          </a:p>
        </p:txBody>
      </p:sp>
      <p:sp>
        <p:nvSpPr>
          <p:cNvPr id="5" name="Title 4">
            <a:extLst>
              <a:ext uri="{FF2B5EF4-FFF2-40B4-BE49-F238E27FC236}">
                <a16:creationId xmlns:a16="http://schemas.microsoft.com/office/drawing/2014/main" id="{38F6B872-1D62-4C02-9520-413FEA5BFCA0}"/>
              </a:ext>
            </a:extLst>
          </p:cNvPr>
          <p:cNvSpPr>
            <a:spLocks noGrp="1"/>
          </p:cNvSpPr>
          <p:nvPr>
            <p:ph type="title"/>
          </p:nvPr>
        </p:nvSpPr>
        <p:spPr/>
        <p:txBody>
          <a:bodyPr/>
          <a:lstStyle/>
          <a:p>
            <a:r>
              <a:rPr lang="en-US" dirty="0"/>
              <a:t>Create and Manage Compute Resources (20-25%)</a:t>
            </a:r>
          </a:p>
        </p:txBody>
      </p:sp>
      <p:sp>
        <p:nvSpPr>
          <p:cNvPr id="8" name="Text Placeholder 7">
            <a:extLst>
              <a:ext uri="{FF2B5EF4-FFF2-40B4-BE49-F238E27FC236}">
                <a16:creationId xmlns:a16="http://schemas.microsoft.com/office/drawing/2014/main" id="{9C377E1C-ED3C-423F-9E95-64EBB258FC66}"/>
              </a:ext>
            </a:extLst>
          </p:cNvPr>
          <p:cNvSpPr>
            <a:spLocks noGrp="1"/>
          </p:cNvSpPr>
          <p:nvPr>
            <p:ph type="body" sz="quarter" idx="11"/>
          </p:nvPr>
        </p:nvSpPr>
        <p:spPr>
          <a:xfrm>
            <a:off x="261188" y="6465277"/>
            <a:ext cx="8574837" cy="252765"/>
          </a:xfrm>
        </p:spPr>
        <p:txBody>
          <a:bodyPr/>
          <a:lstStyle/>
          <a:p>
            <a:r>
              <a:rPr lang="en-US" dirty="0"/>
              <a:t>March 22, 2018 changes: </a:t>
            </a:r>
            <a:r>
              <a:rPr lang="en-US" dirty="0">
                <a:hlinkClick r:id="rId3"/>
              </a:rPr>
              <a:t>http://download.microsoft.com/download/6/A/5/6A5A0096-1E8A-425D-9C6A-CE28EE4708A5/535_OD_Changes.pdf</a:t>
            </a:r>
            <a:r>
              <a:rPr lang="en-US" dirty="0"/>
              <a:t> </a:t>
            </a:r>
          </a:p>
        </p:txBody>
      </p:sp>
    </p:spTree>
    <p:extLst>
      <p:ext uri="{BB962C8B-B14F-4D97-AF65-F5344CB8AC3E}">
        <p14:creationId xmlns:p14="http://schemas.microsoft.com/office/powerpoint/2010/main" val="2041315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922614"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17" name="Rectangle 16"/>
          <p:cNvSpPr/>
          <p:nvPr/>
        </p:nvSpPr>
        <p:spPr bwMode="auto">
          <a:xfrm>
            <a:off x="2961391" y="1754712"/>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16" name="Rectangle 15"/>
          <p:cNvSpPr/>
          <p:nvPr/>
        </p:nvSpPr>
        <p:spPr bwMode="auto">
          <a:xfrm>
            <a:off x="1821015" y="1754713"/>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2" name="Rectangle 1"/>
          <p:cNvSpPr/>
          <p:nvPr/>
        </p:nvSpPr>
        <p:spPr bwMode="auto">
          <a:xfrm>
            <a:off x="621127" y="1759941"/>
            <a:ext cx="107359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6" name="Rectangle 5"/>
          <p:cNvSpPr/>
          <p:nvPr/>
        </p:nvSpPr>
        <p:spPr>
          <a:xfrm>
            <a:off x="521492"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7" name="Rectangle 6"/>
          <p:cNvSpPr/>
          <p:nvPr/>
        </p:nvSpPr>
        <p:spPr>
          <a:xfrm>
            <a:off x="523853"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8" name="Rectangle 7"/>
          <p:cNvSpPr/>
          <p:nvPr/>
        </p:nvSpPr>
        <p:spPr>
          <a:xfrm>
            <a:off x="523853" y="460688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13" name="Rectangle 12"/>
          <p:cNvSpPr/>
          <p:nvPr/>
        </p:nvSpPr>
        <p:spPr>
          <a:xfrm>
            <a:off x="758983" y="3188496"/>
            <a:ext cx="805763"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14" name="Rectangle 13"/>
          <p:cNvSpPr/>
          <p:nvPr/>
        </p:nvSpPr>
        <p:spPr>
          <a:xfrm>
            <a:off x="1923337" y="3188496"/>
            <a:ext cx="818338"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15" name="Rectangle 14"/>
          <p:cNvSpPr/>
          <p:nvPr/>
        </p:nvSpPr>
        <p:spPr>
          <a:xfrm>
            <a:off x="3068094" y="3188496"/>
            <a:ext cx="805763" cy="117258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Guest OS</a:t>
            </a:r>
          </a:p>
        </p:txBody>
      </p:sp>
      <p:sp>
        <p:nvSpPr>
          <p:cNvPr id="39" name="Rectangle 38"/>
          <p:cNvSpPr/>
          <p:nvPr/>
        </p:nvSpPr>
        <p:spPr>
          <a:xfrm>
            <a:off x="3068094" y="216231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41" name="Rectangle 40"/>
          <p:cNvSpPr/>
          <p:nvPr/>
        </p:nvSpPr>
        <p:spPr>
          <a:xfrm>
            <a:off x="1934733" y="2152000"/>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43" name="Rectangle 42"/>
          <p:cNvSpPr/>
          <p:nvPr/>
        </p:nvSpPr>
        <p:spPr>
          <a:xfrm>
            <a:off x="756620" y="215200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18" name="Rectangle 17"/>
          <p:cNvSpPr/>
          <p:nvPr/>
        </p:nvSpPr>
        <p:spPr>
          <a:xfrm>
            <a:off x="4856256"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19" name="Rectangle 18"/>
          <p:cNvSpPr/>
          <p:nvPr/>
        </p:nvSpPr>
        <p:spPr>
          <a:xfrm>
            <a:off x="4856256"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4856256"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31" name="TextBox 30"/>
          <p:cNvSpPr txBox="1"/>
          <p:nvPr/>
        </p:nvSpPr>
        <p:spPr>
          <a:xfrm>
            <a:off x="358541" y="1127914"/>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a:t>
            </a:r>
          </a:p>
        </p:txBody>
      </p:sp>
      <p:sp>
        <p:nvSpPr>
          <p:cNvPr id="10" name="Rectangle 9"/>
          <p:cNvSpPr/>
          <p:nvPr/>
        </p:nvSpPr>
        <p:spPr bwMode="auto">
          <a:xfrm>
            <a:off x="5055106"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055106" y="3916270"/>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Container Engine</a:t>
            </a:r>
          </a:p>
        </p:txBody>
      </p:sp>
    </p:spTree>
    <p:extLst>
      <p:ext uri="{BB962C8B-B14F-4D97-AF65-F5344CB8AC3E}">
        <p14:creationId xmlns:p14="http://schemas.microsoft.com/office/powerpoint/2010/main" val="19838548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922614"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4" name="Rectangle 3"/>
          <p:cNvSpPr/>
          <p:nvPr/>
        </p:nvSpPr>
        <p:spPr bwMode="auto">
          <a:xfrm>
            <a:off x="5055106" y="2174570"/>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17" name="Rectangle 16"/>
          <p:cNvSpPr/>
          <p:nvPr/>
        </p:nvSpPr>
        <p:spPr bwMode="auto">
          <a:xfrm>
            <a:off x="2961391" y="1754712"/>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16" name="Rectangle 15"/>
          <p:cNvSpPr/>
          <p:nvPr/>
        </p:nvSpPr>
        <p:spPr bwMode="auto">
          <a:xfrm>
            <a:off x="1821015" y="1754713"/>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2" name="Rectangle 1"/>
          <p:cNvSpPr/>
          <p:nvPr/>
        </p:nvSpPr>
        <p:spPr bwMode="auto">
          <a:xfrm>
            <a:off x="621127" y="1759941"/>
            <a:ext cx="107359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6" name="Rectangle 5"/>
          <p:cNvSpPr/>
          <p:nvPr/>
        </p:nvSpPr>
        <p:spPr>
          <a:xfrm>
            <a:off x="521492"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7" name="Rectangle 6"/>
          <p:cNvSpPr/>
          <p:nvPr/>
        </p:nvSpPr>
        <p:spPr>
          <a:xfrm>
            <a:off x="523853"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8" name="Rectangle 7"/>
          <p:cNvSpPr/>
          <p:nvPr/>
        </p:nvSpPr>
        <p:spPr>
          <a:xfrm>
            <a:off x="523853" y="460688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13" name="Rectangle 12"/>
          <p:cNvSpPr/>
          <p:nvPr/>
        </p:nvSpPr>
        <p:spPr>
          <a:xfrm>
            <a:off x="758983" y="3188496"/>
            <a:ext cx="805763" cy="117258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14" name="Rectangle 13"/>
          <p:cNvSpPr/>
          <p:nvPr/>
        </p:nvSpPr>
        <p:spPr>
          <a:xfrm>
            <a:off x="1923337" y="3188496"/>
            <a:ext cx="818338" cy="117258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15" name="Rectangle 14"/>
          <p:cNvSpPr/>
          <p:nvPr/>
        </p:nvSpPr>
        <p:spPr>
          <a:xfrm>
            <a:off x="3068094" y="3188496"/>
            <a:ext cx="805763" cy="117258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39" name="Rectangle 38"/>
          <p:cNvSpPr/>
          <p:nvPr/>
        </p:nvSpPr>
        <p:spPr>
          <a:xfrm>
            <a:off x="3068094" y="216231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41" name="Rectangle 40"/>
          <p:cNvSpPr/>
          <p:nvPr/>
        </p:nvSpPr>
        <p:spPr>
          <a:xfrm>
            <a:off x="1934733" y="2152000"/>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43" name="Rectangle 42"/>
          <p:cNvSpPr/>
          <p:nvPr/>
        </p:nvSpPr>
        <p:spPr>
          <a:xfrm>
            <a:off x="756620" y="215200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002050"/>
                </a:solidFill>
                <a:latin typeface="Segoe UI"/>
              </a:rPr>
              <a:t>App A</a:t>
            </a:r>
          </a:p>
        </p:txBody>
      </p:sp>
      <p:sp>
        <p:nvSpPr>
          <p:cNvPr id="18" name="Rectangle 17"/>
          <p:cNvSpPr/>
          <p:nvPr/>
        </p:nvSpPr>
        <p:spPr>
          <a:xfrm>
            <a:off x="4856256" y="532782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19" name="Rectangle 18"/>
          <p:cNvSpPr/>
          <p:nvPr/>
        </p:nvSpPr>
        <p:spPr>
          <a:xfrm>
            <a:off x="4856256"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4856256" y="4606883"/>
            <a:ext cx="3604730" cy="360473"/>
          </a:xfrm>
          <a:prstGeom prst="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28" name="Rectangle 27"/>
          <p:cNvSpPr/>
          <p:nvPr/>
        </p:nvSpPr>
        <p:spPr>
          <a:xfrm>
            <a:off x="5242876" y="3564563"/>
            <a:ext cx="767478" cy="22971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00" b="0" dirty="0">
                <a:solidFill>
                  <a:schemeClr val="tx1"/>
                </a:solidFill>
                <a:latin typeface="Segoe UI"/>
              </a:rPr>
              <a:t>Bins/Libs</a:t>
            </a:r>
          </a:p>
        </p:txBody>
      </p:sp>
      <p:sp>
        <p:nvSpPr>
          <p:cNvPr id="29" name="Rectangle 28"/>
          <p:cNvSpPr/>
          <p:nvPr/>
        </p:nvSpPr>
        <p:spPr>
          <a:xfrm>
            <a:off x="5242877" y="2490211"/>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31" name="TextBox 30"/>
          <p:cNvSpPr txBox="1"/>
          <p:nvPr/>
        </p:nvSpPr>
        <p:spPr>
          <a:xfrm>
            <a:off x="358541" y="1127914"/>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a:t>
            </a:r>
          </a:p>
        </p:txBody>
      </p:sp>
      <p:sp>
        <p:nvSpPr>
          <p:cNvPr id="10" name="Rectangle 9"/>
          <p:cNvSpPr/>
          <p:nvPr/>
        </p:nvSpPr>
        <p:spPr bwMode="auto">
          <a:xfrm>
            <a:off x="5055106"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055106" y="3916270"/>
            <a:ext cx="3217599" cy="311078"/>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Container Engine</a:t>
            </a:r>
          </a:p>
        </p:txBody>
      </p:sp>
    </p:spTree>
    <p:extLst>
      <p:ext uri="{BB962C8B-B14F-4D97-AF65-F5344CB8AC3E}">
        <p14:creationId xmlns:p14="http://schemas.microsoft.com/office/powerpoint/2010/main" val="16792820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922614"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32" name="Rectangle 31"/>
          <p:cNvSpPr/>
          <p:nvPr/>
        </p:nvSpPr>
        <p:spPr bwMode="auto">
          <a:xfrm>
            <a:off x="7291358" y="2169340"/>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5" name="Rectangle 4"/>
          <p:cNvSpPr/>
          <p:nvPr/>
        </p:nvSpPr>
        <p:spPr bwMode="auto">
          <a:xfrm>
            <a:off x="6248722" y="2167297"/>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4" name="Rectangle 3"/>
          <p:cNvSpPr/>
          <p:nvPr/>
        </p:nvSpPr>
        <p:spPr bwMode="auto">
          <a:xfrm>
            <a:off x="5055106" y="2174570"/>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17" name="Rectangle 16"/>
          <p:cNvSpPr/>
          <p:nvPr/>
        </p:nvSpPr>
        <p:spPr bwMode="auto">
          <a:xfrm>
            <a:off x="2961391" y="1754712"/>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16" name="Rectangle 15"/>
          <p:cNvSpPr/>
          <p:nvPr/>
        </p:nvSpPr>
        <p:spPr bwMode="auto">
          <a:xfrm>
            <a:off x="1821015" y="1754713"/>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2" name="Rectangle 1"/>
          <p:cNvSpPr/>
          <p:nvPr/>
        </p:nvSpPr>
        <p:spPr bwMode="auto">
          <a:xfrm>
            <a:off x="621127" y="1759941"/>
            <a:ext cx="107359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6" name="Rectangle 5"/>
          <p:cNvSpPr/>
          <p:nvPr/>
        </p:nvSpPr>
        <p:spPr>
          <a:xfrm>
            <a:off x="521492" y="533480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7" name="Rectangle 6"/>
          <p:cNvSpPr/>
          <p:nvPr/>
        </p:nvSpPr>
        <p:spPr>
          <a:xfrm>
            <a:off x="523853"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8" name="Rectangle 7"/>
          <p:cNvSpPr/>
          <p:nvPr/>
        </p:nvSpPr>
        <p:spPr>
          <a:xfrm>
            <a:off x="523853" y="460688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13" name="Rectangle 12"/>
          <p:cNvSpPr/>
          <p:nvPr/>
        </p:nvSpPr>
        <p:spPr>
          <a:xfrm>
            <a:off x="758983" y="3188496"/>
            <a:ext cx="805763" cy="11725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14" name="Rectangle 13"/>
          <p:cNvSpPr/>
          <p:nvPr/>
        </p:nvSpPr>
        <p:spPr>
          <a:xfrm>
            <a:off x="1923337" y="3188496"/>
            <a:ext cx="818338" cy="11725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15" name="Rectangle 14"/>
          <p:cNvSpPr/>
          <p:nvPr/>
        </p:nvSpPr>
        <p:spPr>
          <a:xfrm>
            <a:off x="3068094" y="3188496"/>
            <a:ext cx="805763" cy="11725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39" name="Rectangle 38"/>
          <p:cNvSpPr/>
          <p:nvPr/>
        </p:nvSpPr>
        <p:spPr>
          <a:xfrm>
            <a:off x="3068094" y="216231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002050"/>
                </a:solidFill>
                <a:latin typeface="Segoe UI"/>
              </a:rPr>
              <a:t>App B</a:t>
            </a:r>
          </a:p>
        </p:txBody>
      </p:sp>
      <p:sp>
        <p:nvSpPr>
          <p:cNvPr id="41" name="Rectangle 40"/>
          <p:cNvSpPr/>
          <p:nvPr/>
        </p:nvSpPr>
        <p:spPr>
          <a:xfrm>
            <a:off x="1934733" y="2152000"/>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002050"/>
                </a:solidFill>
                <a:latin typeface="Segoe UI"/>
              </a:rPr>
              <a:t>App A</a:t>
            </a:r>
          </a:p>
        </p:txBody>
      </p:sp>
      <p:sp>
        <p:nvSpPr>
          <p:cNvPr id="43" name="Rectangle 42"/>
          <p:cNvSpPr/>
          <p:nvPr/>
        </p:nvSpPr>
        <p:spPr>
          <a:xfrm>
            <a:off x="756620" y="215200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002050"/>
                </a:solidFill>
                <a:latin typeface="Segoe UI"/>
              </a:rPr>
              <a:t>App A</a:t>
            </a:r>
          </a:p>
        </p:txBody>
      </p:sp>
      <p:sp>
        <p:nvSpPr>
          <p:cNvPr id="18" name="Rectangle 17"/>
          <p:cNvSpPr/>
          <p:nvPr/>
        </p:nvSpPr>
        <p:spPr>
          <a:xfrm>
            <a:off x="4856256" y="5334808"/>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19" name="Rectangle 18"/>
          <p:cNvSpPr/>
          <p:nvPr/>
        </p:nvSpPr>
        <p:spPr>
          <a:xfrm>
            <a:off x="4856256"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4856256"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21" name="Rectangle 20"/>
          <p:cNvSpPr/>
          <p:nvPr/>
        </p:nvSpPr>
        <p:spPr>
          <a:xfrm>
            <a:off x="6411965" y="3552305"/>
            <a:ext cx="707069" cy="2332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22" name="Rectangle 21"/>
          <p:cNvSpPr/>
          <p:nvPr/>
        </p:nvSpPr>
        <p:spPr>
          <a:xfrm>
            <a:off x="6411966" y="2477953"/>
            <a:ext cx="699532"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dirty="0">
                <a:solidFill>
                  <a:srgbClr val="002050"/>
                </a:solidFill>
                <a:latin typeface="Segoe UI"/>
              </a:rPr>
              <a:t>App B</a:t>
            </a:r>
          </a:p>
        </p:txBody>
      </p:sp>
      <p:sp>
        <p:nvSpPr>
          <p:cNvPr id="24" name="Rectangle 23"/>
          <p:cNvSpPr/>
          <p:nvPr/>
        </p:nvSpPr>
        <p:spPr>
          <a:xfrm>
            <a:off x="7352025" y="2477951"/>
            <a:ext cx="767476"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dirty="0">
                <a:solidFill>
                  <a:srgbClr val="002050"/>
                </a:solidFill>
                <a:latin typeface="Segoe UI"/>
              </a:rPr>
              <a:t>App C</a:t>
            </a:r>
          </a:p>
        </p:txBody>
      </p:sp>
      <p:sp>
        <p:nvSpPr>
          <p:cNvPr id="28" name="Rectangle 27"/>
          <p:cNvSpPr/>
          <p:nvPr/>
        </p:nvSpPr>
        <p:spPr>
          <a:xfrm>
            <a:off x="5242876" y="3564563"/>
            <a:ext cx="767478" cy="22971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00" b="0" dirty="0">
                <a:solidFill>
                  <a:srgbClr val="FFFFFF"/>
                </a:solidFill>
                <a:latin typeface="Segoe UI"/>
              </a:rPr>
              <a:t>Bins/Libs</a:t>
            </a:r>
          </a:p>
        </p:txBody>
      </p:sp>
      <p:sp>
        <p:nvSpPr>
          <p:cNvPr id="29" name="Rectangle 28"/>
          <p:cNvSpPr/>
          <p:nvPr/>
        </p:nvSpPr>
        <p:spPr>
          <a:xfrm>
            <a:off x="5242877" y="2490211"/>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dirty="0">
                <a:solidFill>
                  <a:srgbClr val="002050"/>
                </a:solidFill>
                <a:latin typeface="Segoe UI"/>
              </a:rPr>
              <a:t>App A</a:t>
            </a:r>
          </a:p>
        </p:txBody>
      </p:sp>
      <p:sp>
        <p:nvSpPr>
          <p:cNvPr id="31" name="TextBox 30"/>
          <p:cNvSpPr txBox="1"/>
          <p:nvPr/>
        </p:nvSpPr>
        <p:spPr>
          <a:xfrm>
            <a:off x="358541" y="1127914"/>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a:t>
            </a:r>
          </a:p>
        </p:txBody>
      </p:sp>
      <p:sp>
        <p:nvSpPr>
          <p:cNvPr id="10" name="Rectangle 9"/>
          <p:cNvSpPr/>
          <p:nvPr/>
        </p:nvSpPr>
        <p:spPr bwMode="auto">
          <a:xfrm>
            <a:off x="5055106"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055106" y="3916270"/>
            <a:ext cx="3217599" cy="311078"/>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Container Engine</a:t>
            </a:r>
          </a:p>
        </p:txBody>
      </p:sp>
      <p:sp>
        <p:nvSpPr>
          <p:cNvPr id="33" name="Rectangle 32"/>
          <p:cNvSpPr/>
          <p:nvPr/>
        </p:nvSpPr>
        <p:spPr>
          <a:xfrm>
            <a:off x="7352566" y="3561028"/>
            <a:ext cx="766935" cy="2332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Tree>
    <p:extLst>
      <p:ext uri="{BB962C8B-B14F-4D97-AF65-F5344CB8AC3E}">
        <p14:creationId xmlns:p14="http://schemas.microsoft.com/office/powerpoint/2010/main" val="2406137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88501-FCB4-456D-82AF-77578F40374F}"/>
              </a:ext>
            </a:extLst>
          </p:cNvPr>
          <p:cNvSpPr>
            <a:spLocks noGrp="1"/>
          </p:cNvSpPr>
          <p:nvPr>
            <p:ph type="title"/>
          </p:nvPr>
        </p:nvSpPr>
        <p:spPr>
          <a:xfrm>
            <a:off x="140678" y="19875"/>
            <a:ext cx="8827476" cy="896817"/>
          </a:xfrm>
        </p:spPr>
        <p:txBody>
          <a:bodyPr/>
          <a:lstStyle/>
          <a:p>
            <a:endParaRPr lang="en-US"/>
          </a:p>
        </p:txBody>
      </p:sp>
      <p:sp>
        <p:nvSpPr>
          <p:cNvPr id="5" name="Text Placeholder 4"/>
          <p:cNvSpPr>
            <a:spLocks noGrp="1"/>
          </p:cNvSpPr>
          <p:nvPr>
            <p:ph type="body" idx="1"/>
          </p:nvPr>
        </p:nvSpPr>
        <p:spPr/>
        <p:txBody>
          <a:bodyPr/>
          <a:lstStyle/>
          <a:p>
            <a:pPr algn="ctr"/>
            <a:r>
              <a:rPr lang="en-US" sz="3971"/>
              <a:t>Why?</a:t>
            </a:r>
          </a:p>
        </p:txBody>
      </p:sp>
      <p:sp>
        <p:nvSpPr>
          <p:cNvPr id="3" name="Text Placeholder 2">
            <a:extLst>
              <a:ext uri="{FF2B5EF4-FFF2-40B4-BE49-F238E27FC236}">
                <a16:creationId xmlns:a16="http://schemas.microsoft.com/office/drawing/2014/main" id="{568C901D-CAE2-46B8-8BF4-CDCD75D7C37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95873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BF54-4876-4103-8FAB-62688EEEFE5B}"/>
              </a:ext>
            </a:extLst>
          </p:cNvPr>
          <p:cNvSpPr>
            <a:spLocks noGrp="1"/>
          </p:cNvSpPr>
          <p:nvPr>
            <p:ph type="title"/>
          </p:nvPr>
        </p:nvSpPr>
        <p:spPr/>
        <p:txBody>
          <a:bodyPr/>
          <a:lstStyle/>
          <a:p>
            <a:endParaRPr lang="en-US"/>
          </a:p>
        </p:txBody>
      </p:sp>
      <p:sp>
        <p:nvSpPr>
          <p:cNvPr id="5" name="Text Placeholder 4"/>
          <p:cNvSpPr>
            <a:spLocks noGrp="1"/>
          </p:cNvSpPr>
          <p:nvPr>
            <p:ph type="body" idx="1"/>
          </p:nvPr>
        </p:nvSpPr>
        <p:spPr/>
        <p:txBody>
          <a:bodyPr/>
          <a:lstStyle/>
          <a:p>
            <a:pPr algn="ctr"/>
            <a:r>
              <a:rPr lang="en-US" sz="3971"/>
              <a:t>Lightweight</a:t>
            </a:r>
          </a:p>
        </p:txBody>
      </p:sp>
      <p:sp>
        <p:nvSpPr>
          <p:cNvPr id="3" name="Text Placeholder 2">
            <a:extLst>
              <a:ext uri="{FF2B5EF4-FFF2-40B4-BE49-F238E27FC236}">
                <a16:creationId xmlns:a16="http://schemas.microsoft.com/office/drawing/2014/main" id="{589DB4BC-CD97-4D98-A039-8DF0C3DEF9B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262712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F13E3-5F14-4196-8EF7-DE0692C05AC3}"/>
              </a:ext>
            </a:extLst>
          </p:cNvPr>
          <p:cNvSpPr>
            <a:spLocks noGrp="1"/>
          </p:cNvSpPr>
          <p:nvPr>
            <p:ph type="title"/>
          </p:nvPr>
        </p:nvSpPr>
        <p:spPr/>
        <p:txBody>
          <a:bodyPr/>
          <a:lstStyle/>
          <a:p>
            <a:endParaRPr lang="en-US"/>
          </a:p>
        </p:txBody>
      </p:sp>
      <p:sp>
        <p:nvSpPr>
          <p:cNvPr id="5" name="Text Placeholder 4"/>
          <p:cNvSpPr>
            <a:spLocks noGrp="1"/>
          </p:cNvSpPr>
          <p:nvPr>
            <p:ph type="body" idx="1"/>
          </p:nvPr>
        </p:nvSpPr>
        <p:spPr/>
        <p:txBody>
          <a:bodyPr/>
          <a:lstStyle/>
          <a:p>
            <a:pPr algn="ctr"/>
            <a:r>
              <a:rPr lang="en-US" sz="3971"/>
              <a:t>Portable</a:t>
            </a:r>
          </a:p>
        </p:txBody>
      </p:sp>
      <p:sp>
        <p:nvSpPr>
          <p:cNvPr id="3" name="Text Placeholder 2">
            <a:extLst>
              <a:ext uri="{FF2B5EF4-FFF2-40B4-BE49-F238E27FC236}">
                <a16:creationId xmlns:a16="http://schemas.microsoft.com/office/drawing/2014/main" id="{A6F60CF5-13FB-4924-AE7D-4F6965EC9A9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12796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92993-B7E4-4532-B401-C1A3B28C98B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E091DC3-B437-4142-9E63-90BFAECA55C3}"/>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F119B115-FBC1-45A0-8305-F3D2E1567DF1}"/>
              </a:ext>
            </a:extLst>
          </p:cNvPr>
          <p:cNvSpPr>
            <a:spLocks noGrp="1"/>
          </p:cNvSpPr>
          <p:nvPr>
            <p:ph type="body" sz="quarter" idx="10"/>
          </p:nvPr>
        </p:nvSpPr>
        <p:spPr/>
        <p:txBody>
          <a:bodyPr/>
          <a:lstStyle/>
          <a:p>
            <a:endParaRPr lang="en-US"/>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173896" y="2104404"/>
            <a:ext cx="2952750" cy="2847975"/>
          </a:xfrm>
          <a:prstGeom prst="rect">
            <a:avLst/>
          </a:prstGeom>
        </p:spPr>
      </p:pic>
    </p:spTree>
    <p:extLst>
      <p:ext uri="{BB962C8B-B14F-4D97-AF65-F5344CB8AC3E}">
        <p14:creationId xmlns:p14="http://schemas.microsoft.com/office/powerpoint/2010/main" val="421993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2124" y="2660989"/>
            <a:ext cx="8122257" cy="1523494"/>
          </a:xfrm>
          <a:prstGeom prst="rect">
            <a:avLst/>
          </a:prstGeom>
          <a:noFill/>
        </p:spPr>
        <p:txBody>
          <a:bodyPr wrap="square" lIns="0" tIns="0" rIns="0" bIns="0" rtlCol="0">
            <a:spAutoFit/>
          </a:bodyPr>
          <a:lstStyle/>
          <a:p>
            <a:pPr algn="ctr" defTabSz="685800" fontAlgn="auto">
              <a:lnSpc>
                <a:spcPct val="90000"/>
              </a:lnSpc>
              <a:spcBef>
                <a:spcPct val="20000"/>
              </a:spcBef>
              <a:spcAft>
                <a:spcPts val="0"/>
              </a:spcAft>
              <a:buSzPct val="80000"/>
              <a:defRPr/>
            </a:pPr>
            <a:r>
              <a:rPr lang="en-US" sz="4950" b="0" ker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Ok, I’ve got containers. </a:t>
            </a:r>
          </a:p>
          <a:p>
            <a:pPr algn="ctr" defTabSz="685800" fontAlgn="auto">
              <a:lnSpc>
                <a:spcPct val="90000"/>
              </a:lnSpc>
              <a:spcBef>
                <a:spcPct val="20000"/>
              </a:spcBef>
              <a:spcAft>
                <a:spcPts val="0"/>
              </a:spcAft>
              <a:buSzPct val="80000"/>
              <a:defRPr/>
            </a:pPr>
            <a:r>
              <a:rPr lang="en-US" sz="4950" b="0" ker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Now what?</a:t>
            </a:r>
          </a:p>
        </p:txBody>
      </p:sp>
    </p:spTree>
    <p:extLst>
      <p:ext uri="{BB962C8B-B14F-4D97-AF65-F5344CB8AC3E}">
        <p14:creationId xmlns:p14="http://schemas.microsoft.com/office/powerpoint/2010/main" val="14716249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6616" y="2631599"/>
            <a:ext cx="8122257" cy="1371145"/>
          </a:xfrm>
          <a:prstGeom prst="rect">
            <a:avLst/>
          </a:prstGeom>
          <a:noFill/>
        </p:spPr>
        <p:txBody>
          <a:bodyPr wrap="square" lIns="0" tIns="0" rIns="0" bIns="0" rtlCol="0">
            <a:spAutoFit/>
          </a:bodyPr>
          <a:lstStyle/>
          <a:p>
            <a:pPr algn="ctr" defTabSz="685800" fontAlgn="auto">
              <a:lnSpc>
                <a:spcPct val="90000"/>
              </a:lnSpc>
              <a:spcBef>
                <a:spcPct val="20000"/>
              </a:spcBef>
              <a:spcAft>
                <a:spcPts val="0"/>
              </a:spcAft>
              <a:buSzPct val="80000"/>
              <a:defRPr/>
            </a:pPr>
            <a:r>
              <a:rPr lang="en-US" sz="4950" b="0" ker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Tree>
    <p:extLst>
      <p:ext uri="{BB962C8B-B14F-4D97-AF65-F5344CB8AC3E}">
        <p14:creationId xmlns:p14="http://schemas.microsoft.com/office/powerpoint/2010/main" val="19314456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393810"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32" name="Rectangle 31"/>
          <p:cNvSpPr/>
          <p:nvPr/>
        </p:nvSpPr>
        <p:spPr bwMode="auto">
          <a:xfrm>
            <a:off x="7762554" y="2169340"/>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5" name="Rectangle 4"/>
          <p:cNvSpPr/>
          <p:nvPr/>
        </p:nvSpPr>
        <p:spPr bwMode="auto">
          <a:xfrm>
            <a:off x="6719918" y="2167297"/>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4" name="Rectangle 3"/>
          <p:cNvSpPr/>
          <p:nvPr/>
        </p:nvSpPr>
        <p:spPr bwMode="auto">
          <a:xfrm>
            <a:off x="5526301" y="2174570"/>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18" name="Rectangle 17"/>
          <p:cNvSpPr/>
          <p:nvPr/>
        </p:nvSpPr>
        <p:spPr>
          <a:xfrm>
            <a:off x="5327452" y="5327828"/>
            <a:ext cx="3604730" cy="3604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19" name="Rectangle 18"/>
          <p:cNvSpPr/>
          <p:nvPr/>
        </p:nvSpPr>
        <p:spPr>
          <a:xfrm>
            <a:off x="5327452"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5327452"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21" name="Rectangle 20"/>
          <p:cNvSpPr/>
          <p:nvPr/>
        </p:nvSpPr>
        <p:spPr>
          <a:xfrm>
            <a:off x="6883161" y="3552305"/>
            <a:ext cx="707069"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22" name="Rectangle 21"/>
          <p:cNvSpPr/>
          <p:nvPr/>
        </p:nvSpPr>
        <p:spPr>
          <a:xfrm>
            <a:off x="6883162" y="2477953"/>
            <a:ext cx="699532"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24" name="Rectangle 23"/>
          <p:cNvSpPr/>
          <p:nvPr/>
        </p:nvSpPr>
        <p:spPr>
          <a:xfrm>
            <a:off x="7823221" y="2477951"/>
            <a:ext cx="767476"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28" name="Rectangle 27"/>
          <p:cNvSpPr/>
          <p:nvPr/>
        </p:nvSpPr>
        <p:spPr>
          <a:xfrm>
            <a:off x="5714072" y="3564563"/>
            <a:ext cx="767478" cy="22971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76" b="0">
                <a:solidFill>
                  <a:srgbClr val="FFFFFF"/>
                </a:solidFill>
                <a:latin typeface="Segoe UI"/>
              </a:rPr>
              <a:t>Bins/Libs</a:t>
            </a:r>
          </a:p>
        </p:txBody>
      </p:sp>
      <p:sp>
        <p:nvSpPr>
          <p:cNvPr id="29" name="Rectangle 28"/>
          <p:cNvSpPr/>
          <p:nvPr/>
        </p:nvSpPr>
        <p:spPr>
          <a:xfrm>
            <a:off x="5714073" y="2490211"/>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31" name="TextBox 30"/>
          <p:cNvSpPr txBox="1"/>
          <p:nvPr/>
        </p:nvSpPr>
        <p:spPr>
          <a:xfrm>
            <a:off x="355161" y="1098293"/>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
        <p:nvSpPr>
          <p:cNvPr id="10" name="Rectangle 9"/>
          <p:cNvSpPr/>
          <p:nvPr/>
        </p:nvSpPr>
        <p:spPr bwMode="auto">
          <a:xfrm>
            <a:off x="5526302"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526302" y="3916270"/>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a:gradFill>
                  <a:gsLst>
                    <a:gs pos="0">
                      <a:srgbClr val="FFFFFF"/>
                    </a:gs>
                    <a:gs pos="100000">
                      <a:srgbClr val="FFFFFF"/>
                    </a:gs>
                  </a:gsLst>
                  <a:lin ang="5400000" scaled="0"/>
                </a:gradFill>
                <a:latin typeface="Segoe UI"/>
              </a:rPr>
              <a:t>Container Engine</a:t>
            </a:r>
          </a:p>
        </p:txBody>
      </p:sp>
      <p:sp>
        <p:nvSpPr>
          <p:cNvPr id="33" name="Rectangle 32"/>
          <p:cNvSpPr/>
          <p:nvPr/>
        </p:nvSpPr>
        <p:spPr>
          <a:xfrm>
            <a:off x="7823762" y="3561028"/>
            <a:ext cx="766935"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1682799" y="1759941"/>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4051543" y="2174569"/>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3008906" y="2172526"/>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1815290" y="2179799"/>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1616440" y="5333057"/>
            <a:ext cx="3604730" cy="3604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1616440" y="4972585"/>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1616440" y="461211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3172150" y="3557534"/>
            <a:ext cx="707069"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3172151" y="2483182"/>
            <a:ext cx="699532"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4112210" y="2483180"/>
            <a:ext cx="767476"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003060" y="3569792"/>
            <a:ext cx="767478" cy="22971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76" b="0">
                <a:solidFill>
                  <a:srgbClr val="FFFFFF"/>
                </a:solidFill>
                <a:latin typeface="Segoe UI"/>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003062" y="2495440"/>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1815290" y="4232577"/>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1815290" y="3921499"/>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4112750" y="3566257"/>
            <a:ext cx="766935"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62" name="Rectangle 61">
            <a:extLst>
              <a:ext uri="{FF2B5EF4-FFF2-40B4-BE49-F238E27FC236}">
                <a16:creationId xmlns:a16="http://schemas.microsoft.com/office/drawing/2014/main" id="{A4EF9EF4-8E81-4AEB-A0ED-D1392384EB49}"/>
              </a:ext>
            </a:extLst>
          </p:cNvPr>
          <p:cNvSpPr/>
          <p:nvPr/>
        </p:nvSpPr>
        <p:spPr>
          <a:xfrm>
            <a:off x="395157" y="1812472"/>
            <a:ext cx="806942" cy="2713598"/>
          </a:xfrm>
          <a:prstGeom prst="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dirty="0">
                <a:solidFill>
                  <a:srgbClr val="FFFFFF"/>
                </a:solidFill>
                <a:latin typeface="Segoe UI"/>
              </a:rPr>
              <a:t>Container Orchestrator</a:t>
            </a:r>
          </a:p>
        </p:txBody>
      </p:sp>
    </p:spTree>
    <p:extLst>
      <p:ext uri="{BB962C8B-B14F-4D97-AF65-F5344CB8AC3E}">
        <p14:creationId xmlns:p14="http://schemas.microsoft.com/office/powerpoint/2010/main" val="361116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683AE4-9A75-4844-BFB4-9814D3C547C4}"/>
              </a:ext>
            </a:extLst>
          </p:cNvPr>
          <p:cNvSpPr>
            <a:spLocks noGrp="1"/>
          </p:cNvSpPr>
          <p:nvPr>
            <p:ph type="ctrTitle" sz="quarter"/>
          </p:nvPr>
        </p:nvSpPr>
        <p:spPr/>
        <p:txBody>
          <a:bodyPr/>
          <a:lstStyle/>
          <a:p>
            <a:r>
              <a:rPr lang="en-US" dirty="0"/>
              <a:t>Deploy workloads on Azure Resource Manager (ARM) virtual machines (VMs) </a:t>
            </a:r>
            <a:br>
              <a:rPr lang="en-US" dirty="0"/>
            </a:br>
            <a:endParaRPr lang="en-US" dirty="0"/>
          </a:p>
        </p:txBody>
      </p:sp>
      <p:sp>
        <p:nvSpPr>
          <p:cNvPr id="10" name="Text Placeholder 9">
            <a:extLst>
              <a:ext uri="{FF2B5EF4-FFF2-40B4-BE49-F238E27FC236}">
                <a16:creationId xmlns:a16="http://schemas.microsoft.com/office/drawing/2014/main" id="{6B3B2E70-AEFF-44A6-8B71-B61B480102E4}"/>
              </a:ext>
            </a:extLst>
          </p:cNvPr>
          <p:cNvSpPr>
            <a:spLocks noGrp="1"/>
          </p:cNvSpPr>
          <p:nvPr>
            <p:ph type="body" sz="quarter" idx="10"/>
          </p:nvPr>
        </p:nvSpPr>
        <p:spPr>
          <a:xfrm>
            <a:off x="261938" y="1590143"/>
            <a:ext cx="8577262" cy="3896259"/>
          </a:xfrm>
        </p:spPr>
        <p:txBody>
          <a:bodyPr/>
          <a:lstStyle/>
          <a:p>
            <a:r>
              <a:rPr lang="en-US" sz="2400" dirty="0"/>
              <a:t>Design VM deployments by leveraging availability sets, fault domains, and update domains in Azure; use web app for containers; design VM Scale Sets; design for compute-intensive tasks using Azure Batch and Azure Batch AI; define a migration strategy from cloud services; determine when to use reserved instances; design for VMs in a </a:t>
            </a:r>
            <a:r>
              <a:rPr lang="en-US" sz="2400" dirty="0" err="1"/>
              <a:t>DevTest</a:t>
            </a:r>
            <a:r>
              <a:rPr lang="en-US" sz="2400" dirty="0"/>
              <a:t> Lab environment (including formulas, images, artifacts, claiming and un-claiming VMs); determine when to use Accelerated Networking; recommend use of Azure Backup and Azure Site Recovery including support for Linux in Azure Backup and integrating Azure Backup in the VM creation process; recommend when to use availability zones </a:t>
            </a:r>
          </a:p>
          <a:p>
            <a:endParaRPr lang="en-US" sz="2400" dirty="0"/>
          </a:p>
        </p:txBody>
      </p:sp>
      <p:sp>
        <p:nvSpPr>
          <p:cNvPr id="11" name="Text Placeholder 10">
            <a:extLst>
              <a:ext uri="{FF2B5EF4-FFF2-40B4-BE49-F238E27FC236}">
                <a16:creationId xmlns:a16="http://schemas.microsoft.com/office/drawing/2014/main" id="{35AC4761-9161-4EAD-A601-4C5A52E0B7A0}"/>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915582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393810"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32" name="Rectangle 31"/>
          <p:cNvSpPr/>
          <p:nvPr/>
        </p:nvSpPr>
        <p:spPr bwMode="auto">
          <a:xfrm>
            <a:off x="7762554" y="2169340"/>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5" name="Rectangle 4"/>
          <p:cNvSpPr/>
          <p:nvPr/>
        </p:nvSpPr>
        <p:spPr bwMode="auto">
          <a:xfrm>
            <a:off x="6719918" y="2167297"/>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4" name="Rectangle 3"/>
          <p:cNvSpPr/>
          <p:nvPr/>
        </p:nvSpPr>
        <p:spPr bwMode="auto">
          <a:xfrm>
            <a:off x="5526301" y="2174570"/>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18" name="Rectangle 17"/>
          <p:cNvSpPr/>
          <p:nvPr/>
        </p:nvSpPr>
        <p:spPr>
          <a:xfrm>
            <a:off x="5327452" y="5327828"/>
            <a:ext cx="3604730" cy="3604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19" name="Rectangle 18"/>
          <p:cNvSpPr/>
          <p:nvPr/>
        </p:nvSpPr>
        <p:spPr>
          <a:xfrm>
            <a:off x="5327452" y="4967356"/>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20" name="Rectangle 19"/>
          <p:cNvSpPr/>
          <p:nvPr/>
        </p:nvSpPr>
        <p:spPr>
          <a:xfrm>
            <a:off x="5327452"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21" name="Rectangle 20"/>
          <p:cNvSpPr/>
          <p:nvPr/>
        </p:nvSpPr>
        <p:spPr>
          <a:xfrm>
            <a:off x="6883161" y="3552305"/>
            <a:ext cx="707069"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22" name="Rectangle 21"/>
          <p:cNvSpPr/>
          <p:nvPr/>
        </p:nvSpPr>
        <p:spPr>
          <a:xfrm>
            <a:off x="6883162" y="2477953"/>
            <a:ext cx="699532"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24" name="Rectangle 23"/>
          <p:cNvSpPr/>
          <p:nvPr/>
        </p:nvSpPr>
        <p:spPr>
          <a:xfrm>
            <a:off x="7823221" y="2477951"/>
            <a:ext cx="767476"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28" name="Rectangle 27"/>
          <p:cNvSpPr/>
          <p:nvPr/>
        </p:nvSpPr>
        <p:spPr>
          <a:xfrm>
            <a:off x="5714072" y="3564563"/>
            <a:ext cx="767478" cy="22971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76" b="0">
                <a:solidFill>
                  <a:srgbClr val="FFFFFF"/>
                </a:solidFill>
                <a:latin typeface="Segoe UI"/>
              </a:rPr>
              <a:t>Bins/Libs</a:t>
            </a:r>
          </a:p>
        </p:txBody>
      </p:sp>
      <p:sp>
        <p:nvSpPr>
          <p:cNvPr id="29" name="Rectangle 28"/>
          <p:cNvSpPr/>
          <p:nvPr/>
        </p:nvSpPr>
        <p:spPr>
          <a:xfrm>
            <a:off x="5714073" y="2490211"/>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31" name="TextBox 30"/>
          <p:cNvSpPr txBox="1"/>
          <p:nvPr/>
        </p:nvSpPr>
        <p:spPr>
          <a:xfrm>
            <a:off x="355161" y="1098293"/>
            <a:ext cx="7030632" cy="498598"/>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
        <p:nvSpPr>
          <p:cNvPr id="10" name="Rectangle 9"/>
          <p:cNvSpPr/>
          <p:nvPr/>
        </p:nvSpPr>
        <p:spPr bwMode="auto">
          <a:xfrm>
            <a:off x="5526302" y="4227348"/>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526302" y="3916270"/>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Container Engine</a:t>
            </a:r>
          </a:p>
        </p:txBody>
      </p:sp>
      <p:sp>
        <p:nvSpPr>
          <p:cNvPr id="33" name="Rectangle 32"/>
          <p:cNvSpPr/>
          <p:nvPr/>
        </p:nvSpPr>
        <p:spPr>
          <a:xfrm>
            <a:off x="7823762" y="3561028"/>
            <a:ext cx="766935"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1682799" y="1759941"/>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4051543" y="2174569"/>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3008906" y="2172526"/>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1815290" y="2179799"/>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1616440" y="5333057"/>
            <a:ext cx="3604730" cy="3604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505050"/>
                </a:solidFill>
                <a:latin typeface="Segoe UI"/>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1616440" y="4972585"/>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1616440" y="4612112"/>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3172150" y="3557534"/>
            <a:ext cx="707069"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3172151" y="2483182"/>
            <a:ext cx="699532"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4112210" y="2483180"/>
            <a:ext cx="767476"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003060" y="3569792"/>
            <a:ext cx="767478" cy="22971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176" b="0">
                <a:solidFill>
                  <a:srgbClr val="FFFFFF"/>
                </a:solidFill>
                <a:latin typeface="Segoe UI"/>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003062" y="2495440"/>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a:solidFill>
                  <a:srgbClr val="002050"/>
                </a:solidFill>
                <a:latin typeface="Segoe UI"/>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1815290" y="4232577"/>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1815290" y="3921499"/>
            <a:ext cx="3217599" cy="311078"/>
          </a:xfrm>
          <a:prstGeom prst="rect">
            <a:avLst/>
          </a:prstGeom>
          <a:solidFill>
            <a:srgbClr val="9A57C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defRPr/>
            </a:pPr>
            <a:r>
              <a:rPr lang="en-US" sz="1500" b="0" dirty="0">
                <a:gradFill>
                  <a:gsLst>
                    <a:gs pos="0">
                      <a:srgbClr val="FFFFFF"/>
                    </a:gs>
                    <a:gs pos="100000">
                      <a:srgbClr val="FFFFFF"/>
                    </a:gs>
                  </a:gsLst>
                  <a:lin ang="5400000" scaled="0"/>
                </a:gradFill>
                <a:latin typeface="Segoe UI"/>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4112750" y="3566257"/>
            <a:ext cx="766935" cy="2332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050" b="0">
                <a:solidFill>
                  <a:srgbClr val="FFFFFF"/>
                </a:solidFill>
                <a:latin typeface="Segoe UI"/>
              </a:rPr>
              <a:t>Bins/Libs</a:t>
            </a:r>
          </a:p>
        </p:txBody>
      </p:sp>
      <p:sp>
        <p:nvSpPr>
          <p:cNvPr id="53" name="Rectangle 52">
            <a:extLst>
              <a:ext uri="{FF2B5EF4-FFF2-40B4-BE49-F238E27FC236}">
                <a16:creationId xmlns:a16="http://schemas.microsoft.com/office/drawing/2014/main" id="{3D181B9A-90CE-4933-BA80-373AC8E46B54}"/>
              </a:ext>
            </a:extLst>
          </p:cNvPr>
          <p:cNvSpPr/>
          <p:nvPr/>
        </p:nvSpPr>
        <p:spPr bwMode="auto">
          <a:xfrm>
            <a:off x="269460" y="1759941"/>
            <a:ext cx="107359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a:defRPr/>
            </a:pPr>
            <a:r>
              <a:rPr lang="en-US" sz="1500" b="0">
                <a:solidFill>
                  <a:srgbClr val="505050"/>
                </a:solidFill>
                <a:latin typeface="Segoe UI"/>
              </a:rPr>
              <a:t>VM</a:t>
            </a:r>
          </a:p>
        </p:txBody>
      </p:sp>
      <p:sp>
        <p:nvSpPr>
          <p:cNvPr id="54" name="Rectangle 53">
            <a:extLst>
              <a:ext uri="{FF2B5EF4-FFF2-40B4-BE49-F238E27FC236}">
                <a16:creationId xmlns:a16="http://schemas.microsoft.com/office/drawing/2014/main" id="{E6F4295A-7FDB-4D21-94F7-ED4A6573A336}"/>
              </a:ext>
            </a:extLst>
          </p:cNvPr>
          <p:cNvSpPr/>
          <p:nvPr/>
        </p:nvSpPr>
        <p:spPr>
          <a:xfrm>
            <a:off x="256190" y="5337551"/>
            <a:ext cx="1091762" cy="36047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505050"/>
                </a:solidFill>
                <a:latin typeface="Segoe UI"/>
              </a:rPr>
              <a:t>Server</a:t>
            </a:r>
          </a:p>
        </p:txBody>
      </p:sp>
      <p:sp>
        <p:nvSpPr>
          <p:cNvPr id="55" name="Rectangle 54">
            <a:extLst>
              <a:ext uri="{FF2B5EF4-FFF2-40B4-BE49-F238E27FC236}">
                <a16:creationId xmlns:a16="http://schemas.microsoft.com/office/drawing/2014/main" id="{9AD38274-4396-492C-81B5-9C2CE555F9EE}"/>
              </a:ext>
            </a:extLst>
          </p:cNvPr>
          <p:cNvSpPr/>
          <p:nvPr/>
        </p:nvSpPr>
        <p:spPr>
          <a:xfrm>
            <a:off x="256190" y="4977079"/>
            <a:ext cx="1091762"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Host OS</a:t>
            </a:r>
          </a:p>
        </p:txBody>
      </p:sp>
      <p:sp>
        <p:nvSpPr>
          <p:cNvPr id="56" name="Rectangle 55">
            <a:extLst>
              <a:ext uri="{FF2B5EF4-FFF2-40B4-BE49-F238E27FC236}">
                <a16:creationId xmlns:a16="http://schemas.microsoft.com/office/drawing/2014/main" id="{C010CB4D-0C8F-4832-9667-AD9393E7CE52}"/>
              </a:ext>
            </a:extLst>
          </p:cNvPr>
          <p:cNvSpPr/>
          <p:nvPr/>
        </p:nvSpPr>
        <p:spPr>
          <a:xfrm>
            <a:off x="256190" y="4606882"/>
            <a:ext cx="1091762"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a:solidFill>
                  <a:srgbClr val="FFFFFF"/>
                </a:solidFill>
                <a:latin typeface="Segoe UI"/>
              </a:rPr>
              <a:t>Hypervisor</a:t>
            </a:r>
          </a:p>
        </p:txBody>
      </p:sp>
      <p:sp>
        <p:nvSpPr>
          <p:cNvPr id="57" name="Rectangle 56">
            <a:extLst>
              <a:ext uri="{FF2B5EF4-FFF2-40B4-BE49-F238E27FC236}">
                <a16:creationId xmlns:a16="http://schemas.microsoft.com/office/drawing/2014/main" id="{17445BB9-B174-4D2D-AA83-0365D7316C50}"/>
              </a:ext>
            </a:extLst>
          </p:cNvPr>
          <p:cNvSpPr/>
          <p:nvPr/>
        </p:nvSpPr>
        <p:spPr>
          <a:xfrm>
            <a:off x="399189" y="4116220"/>
            <a:ext cx="805763" cy="4098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r>
              <a:rPr lang="en-US" sz="1350" b="0" dirty="0">
                <a:solidFill>
                  <a:srgbClr val="FFFFFF"/>
                </a:solidFill>
                <a:latin typeface="Segoe UI"/>
              </a:rPr>
              <a:t>Guest OS</a:t>
            </a:r>
          </a:p>
        </p:txBody>
      </p:sp>
      <p:sp>
        <p:nvSpPr>
          <p:cNvPr id="62" name="Rectangle 61">
            <a:extLst>
              <a:ext uri="{FF2B5EF4-FFF2-40B4-BE49-F238E27FC236}">
                <a16:creationId xmlns:a16="http://schemas.microsoft.com/office/drawing/2014/main" id="{A4EF9EF4-8E81-4AEB-A0ED-D1392384EB49}"/>
              </a:ext>
            </a:extLst>
          </p:cNvPr>
          <p:cNvSpPr/>
          <p:nvPr/>
        </p:nvSpPr>
        <p:spPr>
          <a:xfrm>
            <a:off x="395157" y="2152001"/>
            <a:ext cx="806942" cy="1954496"/>
          </a:xfrm>
          <a:prstGeom prst="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fontAlgn="auto">
              <a:spcBef>
                <a:spcPts val="0"/>
              </a:spcBef>
              <a:spcAft>
                <a:spcPts val="0"/>
              </a:spcAft>
              <a:defRPr/>
            </a:pPr>
            <a:r>
              <a:rPr lang="en-US" sz="1350" b="0" dirty="0">
                <a:solidFill>
                  <a:srgbClr val="FFFFFF"/>
                </a:solidFill>
                <a:latin typeface="Segoe UI"/>
              </a:rPr>
              <a:t>Container Orchestrator</a:t>
            </a:r>
          </a:p>
        </p:txBody>
      </p:sp>
    </p:spTree>
    <p:extLst>
      <p:ext uri="{BB962C8B-B14F-4D97-AF65-F5344CB8AC3E}">
        <p14:creationId xmlns:p14="http://schemas.microsoft.com/office/powerpoint/2010/main" val="32710543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0892" y="2898636"/>
            <a:ext cx="8255265" cy="685572"/>
          </a:xfrm>
          <a:prstGeom prst="rect">
            <a:avLst/>
          </a:prstGeom>
          <a:noFill/>
        </p:spPr>
        <p:txBody>
          <a:bodyPr wrap="square" lIns="0" tIns="0" rIns="0" bIns="0" rtlCol="0">
            <a:spAutoFit/>
          </a:bodyPr>
          <a:lstStyle/>
          <a:p>
            <a:pPr algn="ctr" defTabSz="685800" fontAlgn="auto">
              <a:lnSpc>
                <a:spcPct val="90000"/>
              </a:lnSpc>
              <a:spcBef>
                <a:spcPct val="20000"/>
              </a:spcBef>
              <a:spcAft>
                <a:spcPts val="0"/>
              </a:spcAft>
              <a:buSzPct val="80000"/>
              <a:defRPr/>
            </a:pPr>
            <a:r>
              <a:rPr lang="en-US" sz="4950" b="0" ker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the point of all of this?!</a:t>
            </a:r>
          </a:p>
        </p:txBody>
      </p:sp>
    </p:spTree>
    <p:extLst>
      <p:ext uri="{BB962C8B-B14F-4D97-AF65-F5344CB8AC3E}">
        <p14:creationId xmlns:p14="http://schemas.microsoft.com/office/powerpoint/2010/main" val="12882150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 101 </a:t>
            </a:r>
          </a:p>
        </p:txBody>
      </p:sp>
      <p:sp>
        <p:nvSpPr>
          <p:cNvPr id="4" name="Text Placeholder 3">
            <a:extLst>
              <a:ext uri="{FF2B5EF4-FFF2-40B4-BE49-F238E27FC236}">
                <a16:creationId xmlns:a16="http://schemas.microsoft.com/office/drawing/2014/main" id="{A2BEED8B-2ADB-4FAC-9191-0B995E7D5E9B}"/>
              </a:ext>
            </a:extLst>
          </p:cNvPr>
          <p:cNvSpPr>
            <a:spLocks noGrp="1"/>
          </p:cNvSpPr>
          <p:nvPr>
            <p:ph type="body" idx="1"/>
          </p:nvPr>
        </p:nvSpPr>
        <p:spPr/>
        <p:txBody>
          <a:bodyPr/>
          <a:lstStyle/>
          <a:p>
            <a:endParaRPr lang="en-US"/>
          </a:p>
        </p:txBody>
      </p:sp>
      <p:sp>
        <p:nvSpPr>
          <p:cNvPr id="6" name="Text Placeholder 5">
            <a:extLst>
              <a:ext uri="{FF2B5EF4-FFF2-40B4-BE49-F238E27FC236}">
                <a16:creationId xmlns:a16="http://schemas.microsoft.com/office/drawing/2014/main" id="{E629A14E-69FE-4E6D-8A03-A9A5C7D466E3}"/>
              </a:ext>
            </a:extLst>
          </p:cNvPr>
          <p:cNvSpPr>
            <a:spLocks noGrp="1"/>
          </p:cNvSpPr>
          <p:nvPr>
            <p:ph type="body" sz="quarter" idx="10"/>
          </p:nvPr>
        </p:nvSpPr>
        <p:spPr/>
        <p:txBody>
          <a:bodyPr/>
          <a:lstStyle/>
          <a:p>
            <a:endParaRPr lang="en-US"/>
          </a:p>
        </p:txBody>
      </p:sp>
      <p:pic>
        <p:nvPicPr>
          <p:cNvPr id="5" name="Content Placeholder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2125663"/>
            <a:ext cx="5800725" cy="3263900"/>
          </a:xfrm>
        </p:spPr>
      </p:pic>
      <p:sp>
        <p:nvSpPr>
          <p:cNvPr id="3" name="Rectangle 2">
            <a:extLst>
              <a:ext uri="{FF2B5EF4-FFF2-40B4-BE49-F238E27FC236}">
                <a16:creationId xmlns:a16="http://schemas.microsoft.com/office/drawing/2014/main" id="{550D79CF-83ED-4FD7-93B5-F6A32F0AE004}"/>
              </a:ext>
            </a:extLst>
          </p:cNvPr>
          <p:cNvSpPr/>
          <p:nvPr/>
        </p:nvSpPr>
        <p:spPr>
          <a:xfrm>
            <a:off x="2900362" y="2125663"/>
            <a:ext cx="3011251" cy="3163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b="0">
              <a:solidFill>
                <a:prstClr val="white"/>
              </a:solidFill>
              <a:latin typeface="Calibri" panose="020F0502020204030204"/>
            </a:endParaRPr>
          </a:p>
        </p:txBody>
      </p:sp>
    </p:spTree>
    <p:extLst>
      <p:ext uri="{BB962C8B-B14F-4D97-AF65-F5344CB8AC3E}">
        <p14:creationId xmlns:p14="http://schemas.microsoft.com/office/powerpoint/2010/main" val="330682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705" y="1123514"/>
            <a:ext cx="7036594"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535382" y="5314165"/>
            <a:ext cx="4572000" cy="623239"/>
          </a:xfrm>
          <a:prstGeom prst="rect">
            <a:avLst/>
          </a:prstGeom>
        </p:spPr>
        <p:txBody>
          <a:bodyPr lIns="68574" tIns="34286" rIns="68574" bIns="34286">
            <a:spAutoFit/>
          </a:bodyPr>
          <a:lstStyle/>
          <a:p>
            <a:r>
              <a:rPr lang="en-US" dirty="0">
                <a:solidFill>
                  <a:srgbClr val="313131"/>
                </a:solidFill>
                <a:latin typeface="&amp;quot"/>
              </a:rPr>
              <a:t>Microsoft: DEVOPS200.9x </a:t>
            </a:r>
            <a:r>
              <a:rPr lang="en-US" b="1" dirty="0">
                <a:solidFill>
                  <a:srgbClr val="313131"/>
                </a:solidFill>
                <a:latin typeface="&amp;quot"/>
              </a:rPr>
              <a:t>Architecting Distributed Cloud Applications</a:t>
            </a:r>
            <a:r>
              <a:rPr lang="en-US" dirty="0">
                <a:solidFill>
                  <a:srgbClr val="313131"/>
                </a:solidFill>
                <a:latin typeface="&amp;quot"/>
              </a:rPr>
              <a:t> </a:t>
            </a:r>
            <a:endParaRPr lang="en-US" b="0" i="0" u="none" strike="noStrike" dirty="0">
              <a:solidFill>
                <a:srgbClr val="313131"/>
              </a:solidFill>
              <a:effectLst/>
              <a:latin typeface="&amp;quot"/>
            </a:endParaRPr>
          </a:p>
        </p:txBody>
      </p:sp>
    </p:spTree>
    <p:extLst>
      <p:ext uri="{BB962C8B-B14F-4D97-AF65-F5344CB8AC3E}">
        <p14:creationId xmlns:p14="http://schemas.microsoft.com/office/powerpoint/2010/main" val="17758256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23885" y="591956"/>
            <a:ext cx="4908159" cy="120707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a:spcBef>
                <a:spcPts val="882"/>
              </a:spcBef>
              <a:defRPr/>
            </a:pPr>
            <a:r>
              <a:rPr sz="3600">
                <a:solidFill>
                  <a:srgbClr val="353535"/>
                </a:solidFill>
              </a:rPr>
              <a:t> </a:t>
            </a:r>
            <a:br>
              <a:rPr sz="3225">
                <a:solidFill>
                  <a:srgbClr val="353535"/>
                </a:solidFill>
              </a:rPr>
            </a:br>
            <a:r>
              <a:rPr sz="3600">
                <a:solidFill>
                  <a:srgbClr val="353535"/>
                </a:solidFill>
              </a:rPr>
              <a:t>Azure Container Service</a:t>
            </a:r>
            <a:endParaRPr sz="3975">
              <a:solidFill>
                <a:srgbClr val="353535"/>
              </a:solidFill>
            </a:endParaRPr>
          </a:p>
        </p:txBody>
      </p:sp>
      <p:grpSp>
        <p:nvGrpSpPr>
          <p:cNvPr id="34" name="Group 33"/>
          <p:cNvGrpSpPr/>
          <p:nvPr/>
        </p:nvGrpSpPr>
        <p:grpSpPr>
          <a:xfrm>
            <a:off x="4621003" y="1657323"/>
            <a:ext cx="4436477" cy="3858038"/>
            <a:chOff x="6417613" y="1088000"/>
            <a:chExt cx="6033917" cy="5246455"/>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317">
                <a:lnSpc>
                  <a:spcPct val="90000"/>
                </a:lnSpc>
                <a:defRPr/>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dirty="0">
                <a:solidFill>
                  <a:sysClr val="windowText" lastClr="000000"/>
                </a:solidFill>
              </a:endParaRPr>
            </a:p>
            <a:p>
              <a:pPr defTabSz="672034">
                <a:defRPr/>
              </a:pPr>
              <a:endParaRPr lang="en-US" kern="0" dirty="0">
                <a:solidFill>
                  <a:sysClr val="windowText" lastClr="000000"/>
                </a:solidFill>
              </a:endParaRPr>
            </a:p>
            <a:p>
              <a:pPr defTabSz="672034">
                <a:defRPr/>
              </a:pPr>
              <a:endParaRPr lang="en-US" kern="0" dirty="0">
                <a:solidFill>
                  <a:sysClr val="windowText" lastClr="000000"/>
                </a:solidFill>
              </a:endParaRPr>
            </a:p>
            <a:p>
              <a:pPr defTabSz="672034">
                <a:defRPr/>
              </a:pPr>
              <a:endParaRPr lang="en-US" kern="0" dirty="0">
                <a:solidFill>
                  <a:sysClr val="windowText" lastClr="000000"/>
                </a:solidFill>
              </a:endParaRPr>
            </a:p>
            <a:p>
              <a:pPr algn="ctr" defTabSz="672034">
                <a:defRPr/>
              </a:pPr>
              <a:r>
                <a:rPr lang="en-US" sz="2325" kern="0" dirty="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2" y="5449739"/>
              <a:ext cx="1075940" cy="878930"/>
            </a:xfrm>
            <a:prstGeom prst="rect">
              <a:avLst/>
            </a:prstGeom>
          </p:spPr>
          <p:txBody>
            <a:bodyPr wrap="square">
              <a:spAutoFit/>
            </a:bodyPr>
            <a:lstStyle/>
            <a:p>
              <a:pPr defTabSz="672034">
                <a:defRPr/>
              </a:pPr>
              <a:r>
                <a:rPr lang="en-US" kern="0" dirty="0">
                  <a:solidFill>
                    <a:srgbClr val="F1F1F1"/>
                  </a:solidFill>
                  <a:latin typeface="Segoe UI Semibold" panose="020B0702040204020203" pitchFamily="34" charset="0"/>
                  <a:cs typeface="Segoe UI Semibold" panose="020B0702040204020203" pitchFamily="34" charset="0"/>
                </a:rPr>
                <a:t>Swarm</a:t>
              </a:r>
              <a:endParaRPr lang="en-US" kern="0" dirty="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878930"/>
            </a:xfrm>
            <a:prstGeom prst="rect">
              <a:avLst/>
            </a:prstGeom>
          </p:spPr>
          <p:txBody>
            <a:bodyPr wrap="square">
              <a:spAutoFit/>
            </a:bodyPr>
            <a:lstStyle/>
            <a:p>
              <a:pPr defTabSz="672034">
                <a:defRPr/>
              </a:pPr>
              <a:r>
                <a:rPr lang="en-US" kern="0" dirty="0">
                  <a:solidFill>
                    <a:srgbClr val="F1F1F1"/>
                  </a:solidFill>
                  <a:latin typeface="Segoe UI Semibold" panose="020B0702040204020203" pitchFamily="34" charset="0"/>
                  <a:cs typeface="Segoe UI Semibold" panose="020B0702040204020203" pitchFamily="34" charset="0"/>
                </a:rPr>
                <a:t>DC/OS</a:t>
              </a:r>
              <a:endParaRPr lang="en-US" kern="0" dirty="0">
                <a:solidFill>
                  <a:srgbClr val="F1F1F1"/>
                </a:solidFill>
              </a:endParaRPr>
            </a:p>
          </p:txBody>
        </p:sp>
        <p:sp>
          <p:nvSpPr>
            <p:cNvPr id="47" name="Rectangle 46"/>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48" name="Rectangle 47"/>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49" name="Rectangle 48"/>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50" name="Rectangle 49"/>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51" name="Rectangle 50"/>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7" y="5455525"/>
              <a:ext cx="1406272" cy="878930"/>
            </a:xfrm>
            <a:prstGeom prst="rect">
              <a:avLst/>
            </a:prstGeom>
          </p:spPr>
          <p:txBody>
            <a:bodyPr wrap="square">
              <a:spAutoFit/>
            </a:bodyPr>
            <a:lstStyle/>
            <a:p>
              <a:pPr defTabSz="672034">
                <a:defRPr/>
              </a:pPr>
              <a:r>
                <a:rPr lang="en-US" kern="0" dirty="0">
                  <a:solidFill>
                    <a:srgbClr val="F1F1F1"/>
                  </a:solidFill>
                  <a:latin typeface="Segoe UI Semibold" panose="020B0702040204020203" pitchFamily="34" charset="0"/>
                  <a:cs typeface="Segoe UI Semibold" panose="020B0702040204020203" pitchFamily="34" charset="0"/>
                </a:rPr>
                <a:t>Kubernetes</a:t>
              </a:r>
              <a:endParaRPr lang="en-US" kern="0" dirty="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grpSp>
      <p:sp>
        <p:nvSpPr>
          <p:cNvPr id="2" name="TextBox 1">
            <a:extLst>
              <a:ext uri="{FF2B5EF4-FFF2-40B4-BE49-F238E27FC236}">
                <a16:creationId xmlns:a16="http://schemas.microsoft.com/office/drawing/2014/main" id="{583E6392-CBB0-4F2B-AFA1-B85332B1C9C3}"/>
              </a:ext>
            </a:extLst>
          </p:cNvPr>
          <p:cNvSpPr txBox="1"/>
          <p:nvPr/>
        </p:nvSpPr>
        <p:spPr>
          <a:xfrm>
            <a:off x="263933" y="1993695"/>
            <a:ext cx="4302432" cy="3726148"/>
          </a:xfrm>
          <a:prstGeom prst="rect">
            <a:avLst/>
          </a:prstGeom>
          <a:noFill/>
        </p:spPr>
        <p:txBody>
          <a:bodyPr wrap="square" lIns="137160" tIns="109728" rIns="137160" bIns="109728" rtlCol="0">
            <a:spAutoFit/>
          </a:bodyPr>
          <a:lstStyle/>
          <a:p>
            <a:pPr>
              <a:lnSpc>
                <a:spcPct val="90000"/>
              </a:lnSpc>
              <a:spcAft>
                <a:spcPts val="450"/>
              </a:spcAft>
            </a:pPr>
            <a:r>
              <a:rPr lang="en-US" b="0" dirty="0">
                <a:gradFill>
                  <a:gsLst>
                    <a:gs pos="2917">
                      <a:schemeClr val="tx1"/>
                    </a:gs>
                    <a:gs pos="30000">
                      <a:schemeClr val="tx1"/>
                    </a:gs>
                  </a:gsLst>
                  <a:lin ang="5400000" scaled="0"/>
                </a:gradFill>
              </a:rPr>
              <a:t>Making containers in Azure EZ!</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Standard Docker tooling &amp; API Support</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Streamlined provisioning of K8S, DCOS, and Docker Swarm</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Linux &amp; Windows Server Containers</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Azure &amp; Azure Stack</a:t>
            </a:r>
          </a:p>
          <a:p>
            <a:pPr>
              <a:lnSpc>
                <a:spcPct val="90000"/>
              </a:lnSpc>
              <a:spcAft>
                <a:spcPts val="450"/>
              </a:spcAft>
            </a:pPr>
            <a:endParaRPr lang="en-US" b="0" dirty="0">
              <a:gradFill>
                <a:gsLst>
                  <a:gs pos="2917">
                    <a:schemeClr val="tx1"/>
                  </a:gs>
                  <a:gs pos="30000">
                    <a:schemeClr val="tx1"/>
                  </a:gs>
                </a:gsLst>
                <a:lin ang="5400000" scaled="0"/>
              </a:gradFill>
            </a:endParaRPr>
          </a:p>
          <a:p>
            <a:pPr>
              <a:lnSpc>
                <a:spcPct val="90000"/>
              </a:lnSpc>
              <a:spcAft>
                <a:spcPts val="450"/>
              </a:spcAft>
            </a:pPr>
            <a:r>
              <a:rPr lang="en-US" b="0" dirty="0">
                <a:gradFill>
                  <a:gsLst>
                    <a:gs pos="2917">
                      <a:schemeClr val="tx1"/>
                    </a:gs>
                    <a:gs pos="30000">
                      <a:schemeClr val="tx1"/>
                    </a:gs>
                  </a:gsLst>
                  <a:lin ang="5400000" scaled="0"/>
                </a:gradFill>
              </a:rPr>
              <a:t>ACS --&gt; AKS (Preview)</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Focus on Kubernetes</a:t>
            </a:r>
          </a:p>
          <a:p>
            <a:pPr marL="257175" indent="-257175">
              <a:lnSpc>
                <a:spcPct val="90000"/>
              </a:lnSpc>
              <a:spcAft>
                <a:spcPts val="450"/>
              </a:spcAft>
              <a:buFont typeface="Arial" panose="020B0604020202020204" pitchFamily="34" charset="0"/>
              <a:buChar char="•"/>
            </a:pPr>
            <a:r>
              <a:rPr lang="en-US" b="0" dirty="0">
                <a:gradFill>
                  <a:gsLst>
                    <a:gs pos="2917">
                      <a:schemeClr val="tx1"/>
                    </a:gs>
                    <a:gs pos="30000">
                      <a:schemeClr val="tx1"/>
                    </a:gs>
                  </a:gsLst>
                  <a:lin ang="5400000" scaled="0"/>
                </a:gradFill>
              </a:rPr>
              <a:t>Managed Orchestrator</a:t>
            </a:r>
          </a:p>
        </p:txBody>
      </p:sp>
      <p:sp>
        <p:nvSpPr>
          <p:cNvPr id="3" name="Title 2">
            <a:extLst>
              <a:ext uri="{FF2B5EF4-FFF2-40B4-BE49-F238E27FC236}">
                <a16:creationId xmlns:a16="http://schemas.microsoft.com/office/drawing/2014/main" id="{09343146-FE1F-4D5D-8EC2-BC1CA54CDA94}"/>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CFD840F8-BCAD-482C-B51C-4F0E1BAB2E7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2455770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50841" y="2207995"/>
            <a:ext cx="5550868" cy="1717603"/>
          </a:xfrm>
          <a:prstGeom prst="rect">
            <a:avLst/>
          </a:prstGeom>
          <a:noFill/>
        </p:spPr>
        <p:txBody>
          <a:bodyPr vert="horz" wrap="square" lIns="134433" tIns="107546" rIns="134433" bIns="107546"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471">
              <a:lnSpc>
                <a:spcPct val="100000"/>
              </a:lnSpc>
              <a:spcBef>
                <a:spcPts val="0"/>
              </a:spcBef>
              <a:spcAft>
                <a:spcPts val="882"/>
              </a:spcAft>
              <a:buClr>
                <a:srgbClr val="FFFFFF"/>
              </a:buClr>
              <a:buNone/>
              <a:defRPr/>
            </a:pPr>
            <a:r>
              <a:rPr lang="en-US" sz="1350">
                <a:solidFill>
                  <a:srgbClr val="353535"/>
                </a:solidFill>
                <a:latin typeface="Segoe UI Semibold" panose="020B0702040204020203" pitchFamily="34" charset="0"/>
                <a:cs typeface="Segoe UI Semibold" panose="020B0702040204020203" pitchFamily="34" charset="0"/>
              </a:rPr>
              <a:t>Simplest </a:t>
            </a:r>
            <a:r>
              <a:rPr lang="en-US" sz="1350" dirty="0">
                <a:solidFill>
                  <a:srgbClr val="353535"/>
                </a:solidFill>
                <a:latin typeface="Segoe UI Semibold" panose="020B0702040204020203" pitchFamily="34" charset="0"/>
                <a:cs typeface="Segoe UI Semibold" panose="020B0702040204020203" pitchFamily="34" charset="0"/>
              </a:rPr>
              <a:t>and easiest way to run individual containers in the cloud </a:t>
            </a:r>
          </a:p>
          <a:p>
            <a:pPr marL="0" indent="0" defTabSz="685471">
              <a:lnSpc>
                <a:spcPct val="100000"/>
              </a:lnSpc>
              <a:spcBef>
                <a:spcPts val="0"/>
              </a:spcBef>
              <a:spcAft>
                <a:spcPts val="882"/>
              </a:spcAft>
              <a:buClr>
                <a:srgbClr val="FFFFFF"/>
              </a:buClr>
              <a:buNone/>
              <a:defRPr/>
            </a:pPr>
            <a:r>
              <a:rPr lang="en-US" sz="1350" dirty="0">
                <a:solidFill>
                  <a:srgbClr val="353535"/>
                </a:solidFill>
                <a:latin typeface="Segoe UI Semibold" panose="020B0702040204020203" pitchFamily="34" charset="0"/>
                <a:cs typeface="Segoe UI Semibold" panose="020B0702040204020203" pitchFamily="34" charset="0"/>
              </a:rPr>
              <a:t>No VM management</a:t>
            </a:r>
          </a:p>
          <a:p>
            <a:pPr marL="0" indent="0" defTabSz="685471">
              <a:lnSpc>
                <a:spcPct val="100000"/>
              </a:lnSpc>
              <a:spcBef>
                <a:spcPts val="0"/>
              </a:spcBef>
              <a:spcAft>
                <a:spcPts val="882"/>
              </a:spcAft>
              <a:buClr>
                <a:srgbClr val="FFFFFF"/>
              </a:buClr>
              <a:buNone/>
              <a:defRPr/>
            </a:pPr>
            <a:r>
              <a:rPr lang="en-US" sz="1350" dirty="0">
                <a:solidFill>
                  <a:srgbClr val="353535"/>
                </a:solidFill>
                <a:latin typeface="Segoe UI Semibold" panose="020B0702040204020203" pitchFamily="34" charset="0"/>
                <a:cs typeface="Segoe UI Semibold" panose="020B0702040204020203" pitchFamily="34" charset="0"/>
              </a:rPr>
              <a:t>Per-second billing with customized resource requests</a:t>
            </a:r>
          </a:p>
          <a:p>
            <a:pPr marL="0" indent="0" defTabSz="685471">
              <a:lnSpc>
                <a:spcPct val="100000"/>
              </a:lnSpc>
              <a:spcBef>
                <a:spcPts val="0"/>
              </a:spcBef>
              <a:spcAft>
                <a:spcPts val="882"/>
              </a:spcAft>
              <a:buClr>
                <a:srgbClr val="FFFFFF"/>
              </a:buClr>
              <a:buNone/>
              <a:defRPr/>
            </a:pPr>
            <a:r>
              <a:rPr lang="en-US" sz="1350" dirty="0">
                <a:solidFill>
                  <a:srgbClr val="353535"/>
                </a:solidFill>
                <a:latin typeface="Segoe UI Semibold" panose="020B0702040204020203" pitchFamily="34" charset="0"/>
                <a:cs typeface="Segoe UI Semibold" panose="020B0702040204020203" pitchFamily="34" charset="0"/>
              </a:rPr>
              <a:t>Linux and Windows Server containers</a:t>
            </a:r>
          </a:p>
          <a:p>
            <a:pPr marL="0" indent="0" defTabSz="685471">
              <a:lnSpc>
                <a:spcPct val="100000"/>
              </a:lnSpc>
              <a:spcBef>
                <a:spcPts val="0"/>
              </a:spcBef>
              <a:spcAft>
                <a:spcPts val="882"/>
              </a:spcAft>
              <a:buClr>
                <a:srgbClr val="FFFFFF"/>
              </a:buClr>
              <a:buNone/>
              <a:defRPr/>
            </a:pPr>
            <a:endParaRPr lang="en-US" sz="1350" dirty="0">
              <a:solidFill>
                <a:srgbClr val="353535"/>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23887" y="591956"/>
            <a:ext cx="7025336" cy="120707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a:spcBef>
                <a:spcPts val="882"/>
              </a:spcBef>
              <a:defRPr/>
            </a:pPr>
            <a:r>
              <a:rPr sz="3600">
                <a:solidFill>
                  <a:srgbClr val="353535"/>
                </a:solidFill>
              </a:rPr>
              <a:t> </a:t>
            </a:r>
            <a:br>
              <a:rPr sz="3225">
                <a:solidFill>
                  <a:srgbClr val="353535"/>
                </a:solidFill>
              </a:rPr>
            </a:br>
            <a:r>
              <a:rPr sz="3600">
                <a:solidFill>
                  <a:srgbClr val="353535"/>
                </a:solidFill>
              </a:rPr>
              <a:t>Azure Container Instances (Preview)</a:t>
            </a:r>
            <a:endParaRPr sz="3975">
              <a:solidFill>
                <a:srgbClr val="353535"/>
              </a:solidFill>
            </a:endParaRPr>
          </a:p>
        </p:txBody>
      </p:sp>
      <p:pic>
        <p:nvPicPr>
          <p:cNvPr id="1026" name="Picture 2" descr="https://azure.microsoft.com/svghandler/container-instances/?width=600&amp;height=315">
            <a:extLst>
              <a:ext uri="{FF2B5EF4-FFF2-40B4-BE49-F238E27FC236}">
                <a16:creationId xmlns:a16="http://schemas.microsoft.com/office/drawing/2014/main" id="{15260989-AA26-4EAB-8AC9-423A88762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0345" y="2207995"/>
            <a:ext cx="4201991" cy="2206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018908"/>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7.85293E-7 L -0.05284 -7.85293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275665" y="4388075"/>
            <a:ext cx="8592671" cy="35298"/>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393430" y="2560278"/>
            <a:ext cx="1415093" cy="1460313"/>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Virtual Machines</a:t>
              </a:r>
            </a:p>
          </p:txBody>
        </p:sp>
      </p:grpSp>
      <p:grpSp>
        <p:nvGrpSpPr>
          <p:cNvPr id="23" name="Group 22"/>
          <p:cNvGrpSpPr/>
          <p:nvPr/>
        </p:nvGrpSpPr>
        <p:grpSpPr>
          <a:xfrm>
            <a:off x="2067590" y="2561012"/>
            <a:ext cx="1415093" cy="1416717"/>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Containers</a:t>
              </a:r>
            </a:p>
          </p:txBody>
        </p:sp>
      </p:grpSp>
      <p:grpSp>
        <p:nvGrpSpPr>
          <p:cNvPr id="24" name="Group 23"/>
          <p:cNvGrpSpPr/>
          <p:nvPr/>
        </p:nvGrpSpPr>
        <p:grpSpPr>
          <a:xfrm>
            <a:off x="3620725" y="2561011"/>
            <a:ext cx="1415093" cy="1488155"/>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Service Fabric</a:t>
              </a:r>
            </a:p>
          </p:txBody>
        </p:sp>
      </p:grpSp>
      <p:sp>
        <p:nvSpPr>
          <p:cNvPr id="17" name="TextBox 16"/>
          <p:cNvSpPr txBox="1"/>
          <p:nvPr/>
        </p:nvSpPr>
        <p:spPr>
          <a:xfrm>
            <a:off x="393430" y="4720662"/>
            <a:ext cx="3227294"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Customer-managed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(IaaS)</a:t>
            </a:r>
          </a:p>
        </p:txBody>
      </p:sp>
      <p:sp>
        <p:nvSpPr>
          <p:cNvPr id="18" name="TextBox 17"/>
          <p:cNvSpPr txBox="1"/>
          <p:nvPr/>
        </p:nvSpPr>
        <p:spPr>
          <a:xfrm>
            <a:off x="3620725" y="4720662"/>
            <a:ext cx="3165665"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Platform-managed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a:t>
            </a:r>
            <a:r>
              <a:rPr lang="en-US" sz="1350" b="0" err="1">
                <a:solidFill>
                  <a:prstClr val="black"/>
                </a:solidFill>
                <a:latin typeface="Segoe UI Light" panose="020B0502040204020203" pitchFamily="34" charset="0"/>
                <a:cs typeface="Segoe UI Light" panose="020B0502040204020203" pitchFamily="34" charset="0"/>
              </a:rPr>
              <a:t>mIaaS</a:t>
            </a:r>
            <a:r>
              <a:rPr lang="en-US" sz="1350" b="0">
                <a:solidFill>
                  <a:prstClr val="black"/>
                </a:solidFill>
                <a:latin typeface="Segoe UI Light" panose="020B0502040204020203" pitchFamily="34" charset="0"/>
                <a:cs typeface="Segoe UI Light" panose="020B0502040204020203" pitchFamily="34" charset="0"/>
              </a:rPr>
              <a:t>/PaaS)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354339" y="1080136"/>
            <a:ext cx="7030632" cy="916405"/>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405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The Power Of Choice</a:t>
            </a:r>
          </a:p>
          <a:p>
            <a:pPr defTabSz="914126" fontAlgn="auto">
              <a:lnSpc>
                <a:spcPct val="90000"/>
              </a:lnSpc>
              <a:spcBef>
                <a:spcPct val="20000"/>
              </a:spcBef>
              <a:spcAft>
                <a:spcPts val="0"/>
              </a:spcAft>
              <a:buSzPct val="80000"/>
              <a:defRPr/>
            </a:pPr>
            <a:r>
              <a:rPr lang="en-US" sz="2100" b="0">
                <a:solidFill>
                  <a:srgbClr val="FF8A00"/>
                </a:solidFill>
                <a:latin typeface="Segoe UI Light" panose="020B0502040204020203" pitchFamily="34" charset="0"/>
                <a:cs typeface="Segoe UI Light" panose="020B0502040204020203" pitchFamily="34" charset="0"/>
              </a:rPr>
              <a:t>Application Hosting (today)</a:t>
            </a:r>
            <a:endParaRPr lang="en-US" sz="4050" b="0">
              <a:solidFill>
                <a:srgbClr val="FF8A00"/>
              </a:solidFill>
              <a:latin typeface="Segoe UI Light" panose="020B0502040204020203" pitchFamily="34" charset="0"/>
              <a:cs typeface="Segoe UI Light" panose="020B0502040204020203" pitchFamily="34" charset="0"/>
            </a:endParaRPr>
          </a:p>
        </p:txBody>
      </p:sp>
      <p:sp>
        <p:nvSpPr>
          <p:cNvPr id="2" name="Title 1">
            <a:extLst>
              <a:ext uri="{FF2B5EF4-FFF2-40B4-BE49-F238E27FC236}">
                <a16:creationId xmlns:a16="http://schemas.microsoft.com/office/drawing/2014/main" id="{2B50CAB6-0584-451C-8DCE-0D24144FD07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BC9BDF7-571E-454A-8215-2820EC574538}"/>
              </a:ext>
            </a:extLst>
          </p:cNvPr>
          <p:cNvSpPr>
            <a:spLocks noGrp="1"/>
          </p:cNvSpPr>
          <p:nvPr>
            <p:ph type="body" idx="1"/>
          </p:nvPr>
        </p:nvSpPr>
        <p:spPr/>
        <p:txBody>
          <a:bodyPr/>
          <a:lstStyle/>
          <a:p>
            <a:endParaRPr lang="en-US"/>
          </a:p>
        </p:txBody>
      </p:sp>
      <p:sp>
        <p:nvSpPr>
          <p:cNvPr id="6" name="Text Placeholder 5">
            <a:extLst>
              <a:ext uri="{FF2B5EF4-FFF2-40B4-BE49-F238E27FC236}">
                <a16:creationId xmlns:a16="http://schemas.microsoft.com/office/drawing/2014/main" id="{6786F928-D695-4BE5-ACD3-F12AE89CDB5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833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779838" y="2214935"/>
            <a:ext cx="169774" cy="99714"/>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610088" y="2219215"/>
            <a:ext cx="169749" cy="95435"/>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117287" y="2214935"/>
            <a:ext cx="169774" cy="99714"/>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947537" y="2219215"/>
            <a:ext cx="169749" cy="95435"/>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456564" y="2214935"/>
            <a:ext cx="169774" cy="99714"/>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286814" y="2219215"/>
            <a:ext cx="169749" cy="95435"/>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1794014" y="2214935"/>
            <a:ext cx="169774" cy="99714"/>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1624265" y="2219215"/>
            <a:ext cx="169749" cy="95435"/>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128764" y="2214935"/>
            <a:ext cx="169774" cy="99714"/>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1959014" y="2219215"/>
            <a:ext cx="169749" cy="95435"/>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2466213" y="2214935"/>
            <a:ext cx="169774" cy="99714"/>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2296464" y="2219215"/>
            <a:ext cx="169749" cy="95435"/>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2805491" y="2214935"/>
            <a:ext cx="169774" cy="99714"/>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2635741" y="2219215"/>
            <a:ext cx="169749" cy="95435"/>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3138854" y="2218856"/>
            <a:ext cx="169774" cy="99714"/>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2976246" y="2219215"/>
            <a:ext cx="169749" cy="95435"/>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3485532" y="2215907"/>
            <a:ext cx="169774" cy="99714"/>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3315782" y="2220187"/>
            <a:ext cx="169749" cy="95435"/>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3822981" y="2215907"/>
            <a:ext cx="169774" cy="99714"/>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3653231" y="2220187"/>
            <a:ext cx="169749" cy="95435"/>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4159203" y="2215907"/>
            <a:ext cx="169774" cy="99714"/>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3992508" y="2220187"/>
            <a:ext cx="169749" cy="95435"/>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4500063" y="2215907"/>
            <a:ext cx="169774" cy="99714"/>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4330314" y="2220187"/>
            <a:ext cx="169749" cy="95435"/>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4837513" y="2215907"/>
            <a:ext cx="169774" cy="99714"/>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4667763" y="2220187"/>
            <a:ext cx="169749" cy="95435"/>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5178018" y="2215907"/>
            <a:ext cx="169774" cy="99714"/>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5008269" y="2220187"/>
            <a:ext cx="169749" cy="95435"/>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5519994" y="2215907"/>
            <a:ext cx="169774" cy="99714"/>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5347546" y="2220187"/>
            <a:ext cx="169749" cy="95435"/>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5854744" y="2215907"/>
            <a:ext cx="169774" cy="99714"/>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5687694" y="2220187"/>
            <a:ext cx="169749" cy="95435"/>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6196075" y="2218513"/>
            <a:ext cx="169774" cy="99714"/>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6026325" y="2222791"/>
            <a:ext cx="169749" cy="95435"/>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6530825" y="2218513"/>
            <a:ext cx="169774" cy="99714"/>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6363775" y="2222791"/>
            <a:ext cx="169749" cy="95435"/>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6858237" y="2218513"/>
            <a:ext cx="169774" cy="99714"/>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6700352" y="2222791"/>
            <a:ext cx="169749" cy="95435"/>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7202865" y="2218513"/>
            <a:ext cx="169774" cy="99714"/>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7033115" y="2222791"/>
            <a:ext cx="169749" cy="95435"/>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7540314" y="2218513"/>
            <a:ext cx="169774" cy="99714"/>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7370564" y="2222791"/>
            <a:ext cx="169749" cy="95435"/>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7880819" y="2218513"/>
            <a:ext cx="169774" cy="99714"/>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7711069" y="2222791"/>
            <a:ext cx="169749" cy="95435"/>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8220096" y="2218513"/>
            <a:ext cx="169774" cy="99714"/>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8050346" y="2222791"/>
            <a:ext cx="169749" cy="95435"/>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8387795" y="2222791"/>
            <a:ext cx="169749" cy="95435"/>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6029050" y="2144520"/>
            <a:ext cx="24" cy="197462"/>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7373289" y="2144520"/>
            <a:ext cx="24" cy="197462"/>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7713794" y="2144520"/>
            <a:ext cx="24" cy="197462"/>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612812" y="2137600"/>
            <a:ext cx="24" cy="197462"/>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950263" y="2137600"/>
            <a:ext cx="24" cy="197462"/>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289539" y="2140945"/>
            <a:ext cx="24" cy="197462"/>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1626989" y="2140945"/>
            <a:ext cx="24" cy="197462"/>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1964439" y="2137600"/>
            <a:ext cx="24" cy="197462"/>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2299189" y="2137600"/>
            <a:ext cx="24" cy="197462"/>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2638466" y="2137600"/>
            <a:ext cx="24" cy="197462"/>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2978971" y="2137600"/>
            <a:ext cx="24" cy="197462"/>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3318506" y="2138571"/>
            <a:ext cx="24" cy="197462"/>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3655957" y="2138571"/>
            <a:ext cx="24" cy="197462"/>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3995233" y="2138571"/>
            <a:ext cx="24" cy="197462"/>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4333039" y="2138571"/>
            <a:ext cx="24" cy="197462"/>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4670488" y="2138571"/>
            <a:ext cx="24" cy="197462"/>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5017104" y="2138571"/>
            <a:ext cx="24" cy="197462"/>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5350271" y="2138571"/>
            <a:ext cx="24" cy="197462"/>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5690420" y="2138571"/>
            <a:ext cx="24" cy="197462"/>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6366500" y="2141177"/>
            <a:ext cx="24" cy="197462"/>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6703077" y="2141177"/>
            <a:ext cx="24" cy="197462"/>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7035839" y="2141177"/>
            <a:ext cx="24" cy="197462"/>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8053071" y="2141177"/>
            <a:ext cx="24" cy="197462"/>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8390521" y="2141177"/>
            <a:ext cx="24" cy="197462"/>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5690432" y="2319900"/>
            <a:ext cx="169774" cy="99714"/>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5854744" y="2319900"/>
            <a:ext cx="169774" cy="99714"/>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6029063" y="2322505"/>
            <a:ext cx="169774" cy="99714"/>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6196075" y="2322505"/>
            <a:ext cx="169774" cy="99714"/>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6366513" y="2322505"/>
            <a:ext cx="169774" cy="99714"/>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6530825" y="2322505"/>
            <a:ext cx="169774" cy="99714"/>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6703090" y="2322505"/>
            <a:ext cx="169774" cy="99714"/>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6858237" y="2322505"/>
            <a:ext cx="169774" cy="99714"/>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7035852" y="2322505"/>
            <a:ext cx="169774" cy="99714"/>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7202865" y="2322505"/>
            <a:ext cx="169774" cy="99714"/>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7373302" y="2322505"/>
            <a:ext cx="169774" cy="99714"/>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7540314" y="2322505"/>
            <a:ext cx="169774" cy="99714"/>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7713807" y="2322505"/>
            <a:ext cx="169774" cy="99714"/>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7880819" y="2322505"/>
            <a:ext cx="169774" cy="99714"/>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8053084" y="2322505"/>
            <a:ext cx="169774" cy="99714"/>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8220096" y="2322505"/>
            <a:ext cx="169774" cy="99714"/>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8390533" y="2322505"/>
            <a:ext cx="169774" cy="99714"/>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612825" y="2119500"/>
            <a:ext cx="169774" cy="99714"/>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779838" y="2115221"/>
            <a:ext cx="169774" cy="108272"/>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950275" y="2122845"/>
            <a:ext cx="169774" cy="99714"/>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117287" y="2115221"/>
            <a:ext cx="169774" cy="108272"/>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289552" y="2119500"/>
            <a:ext cx="169774" cy="99714"/>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456564" y="2115221"/>
            <a:ext cx="169774" cy="108272"/>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1627002" y="2119500"/>
            <a:ext cx="169774" cy="99714"/>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1794014" y="2115221"/>
            <a:ext cx="169774" cy="108272"/>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1961751" y="2119500"/>
            <a:ext cx="169774" cy="99714"/>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128764" y="2115221"/>
            <a:ext cx="169774" cy="108272"/>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2299202" y="2119500"/>
            <a:ext cx="169774" cy="99714"/>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2466213" y="2115221"/>
            <a:ext cx="169774" cy="108272"/>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2638479" y="2119500"/>
            <a:ext cx="169774" cy="99714"/>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2805491" y="2115221"/>
            <a:ext cx="169774" cy="108272"/>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2978984" y="2119500"/>
            <a:ext cx="169774" cy="99714"/>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3138854" y="2119140"/>
            <a:ext cx="169774" cy="108272"/>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3318519" y="2120471"/>
            <a:ext cx="169774" cy="99714"/>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3485532" y="2116192"/>
            <a:ext cx="169774" cy="108272"/>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3655969" y="2120471"/>
            <a:ext cx="169774" cy="99714"/>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3822981" y="2116192"/>
            <a:ext cx="169774" cy="108272"/>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3995246" y="2120471"/>
            <a:ext cx="169774" cy="99714"/>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4159203" y="2116192"/>
            <a:ext cx="169774" cy="108272"/>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4333052" y="2120471"/>
            <a:ext cx="169774" cy="99714"/>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4500063" y="2116192"/>
            <a:ext cx="169774" cy="108272"/>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4670501" y="2123816"/>
            <a:ext cx="169774" cy="99714"/>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4837513" y="2116192"/>
            <a:ext cx="169774" cy="108272"/>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5011007" y="2120471"/>
            <a:ext cx="169774" cy="99714"/>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5178018" y="2116192"/>
            <a:ext cx="169774" cy="108272"/>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5350284" y="2120471"/>
            <a:ext cx="169774" cy="99714"/>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5519994" y="2116192"/>
            <a:ext cx="169774" cy="108272"/>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5690432" y="2120471"/>
            <a:ext cx="169774" cy="99714"/>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5854744" y="2116192"/>
            <a:ext cx="169774" cy="108272"/>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6029063" y="2123077"/>
            <a:ext cx="169774" cy="99714"/>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6196075" y="2118798"/>
            <a:ext cx="169774" cy="108272"/>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6366513" y="2123077"/>
            <a:ext cx="169774" cy="99714"/>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6530825" y="2118798"/>
            <a:ext cx="169774" cy="108272"/>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6703090" y="2123077"/>
            <a:ext cx="169774" cy="99714"/>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6858237" y="2118798"/>
            <a:ext cx="169774" cy="108272"/>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7035852" y="2123077"/>
            <a:ext cx="169774" cy="99714"/>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7202865" y="2118798"/>
            <a:ext cx="169774" cy="108272"/>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7373302" y="2123077"/>
            <a:ext cx="169774" cy="99714"/>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7540314" y="2118798"/>
            <a:ext cx="169774" cy="108272"/>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7713807" y="2123077"/>
            <a:ext cx="169774" cy="99714"/>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7880819" y="2118798"/>
            <a:ext cx="169774" cy="108272"/>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8053084" y="2123077"/>
            <a:ext cx="169774" cy="99714"/>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8220096" y="2118798"/>
            <a:ext cx="169774" cy="108272"/>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8390533" y="2123077"/>
            <a:ext cx="169774" cy="99714"/>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612825" y="2318930"/>
            <a:ext cx="169774" cy="99714"/>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779838" y="2318930"/>
            <a:ext cx="169774" cy="99714"/>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950275" y="2318930"/>
            <a:ext cx="169774" cy="99714"/>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117287" y="2318930"/>
            <a:ext cx="169774" cy="99714"/>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1289552" y="2318930"/>
            <a:ext cx="169774" cy="99714"/>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456564" y="2318930"/>
            <a:ext cx="169774" cy="99714"/>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1627002" y="2318930"/>
            <a:ext cx="169774" cy="99714"/>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1794014" y="2318930"/>
            <a:ext cx="169774" cy="99714"/>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1961751" y="2318930"/>
            <a:ext cx="169774" cy="99714"/>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128764" y="2318930"/>
            <a:ext cx="169774" cy="99714"/>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2299202" y="2318930"/>
            <a:ext cx="169774" cy="99714"/>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2466213" y="2318930"/>
            <a:ext cx="169774" cy="99714"/>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2638479" y="2318930"/>
            <a:ext cx="169774" cy="99714"/>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2805491" y="2318930"/>
            <a:ext cx="169774" cy="99714"/>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2978984" y="2318930"/>
            <a:ext cx="169774" cy="99714"/>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3318519" y="2319900"/>
            <a:ext cx="169774" cy="99714"/>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3485532" y="2319900"/>
            <a:ext cx="169774" cy="99714"/>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3655969" y="2319900"/>
            <a:ext cx="169774" cy="99714"/>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3822981" y="2319900"/>
            <a:ext cx="169774" cy="99714"/>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3995246" y="2319900"/>
            <a:ext cx="169774" cy="99714"/>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4159203" y="2319900"/>
            <a:ext cx="169774" cy="99714"/>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4333052" y="2319900"/>
            <a:ext cx="169774" cy="99714"/>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4500063" y="2319900"/>
            <a:ext cx="169774" cy="99714"/>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4670501" y="2319900"/>
            <a:ext cx="169774" cy="99714"/>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4837513" y="2319900"/>
            <a:ext cx="169774" cy="99714"/>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5011007" y="2319900"/>
            <a:ext cx="169774" cy="99714"/>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5178018" y="2319900"/>
            <a:ext cx="169774" cy="99714"/>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5350284" y="2319900"/>
            <a:ext cx="169774" cy="99714"/>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5519994" y="2319900"/>
            <a:ext cx="169774" cy="99714"/>
          </a:xfrm>
          <a:prstGeom prst="line">
            <a:avLst/>
          </a:prstGeom>
          <a:noFill/>
          <a:ln w="6350" cap="flat" cmpd="sng" algn="ctr">
            <a:solidFill>
              <a:srgbClr val="5B9BD5"/>
            </a:solidFill>
            <a:prstDash val="solid"/>
            <a:miter lim="800000"/>
          </a:ln>
          <a:effectLst/>
        </p:spPr>
      </p:cxnSp>
      <p:sp>
        <p:nvSpPr>
          <p:cNvPr id="372" name="Hexagon 371"/>
          <p:cNvSpPr/>
          <p:nvPr/>
        </p:nvSpPr>
        <p:spPr>
          <a:xfrm>
            <a:off x="511772"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378" name="Straight Connector 377"/>
          <p:cNvCxnSpPr/>
          <p:nvPr/>
        </p:nvCxnSpPr>
        <p:spPr>
          <a:xfrm>
            <a:off x="779837" y="2223494"/>
            <a:ext cx="24" cy="197462"/>
          </a:xfrm>
          <a:prstGeom prst="line">
            <a:avLst/>
          </a:prstGeom>
          <a:noFill/>
          <a:ln w="6350" cap="flat" cmpd="sng" algn="ctr">
            <a:solidFill>
              <a:srgbClr val="5B9BD5"/>
            </a:solidFill>
            <a:prstDash val="solid"/>
            <a:miter lim="800000"/>
          </a:ln>
          <a:effectLst/>
        </p:spPr>
      </p:cxnSp>
      <p:sp>
        <p:nvSpPr>
          <p:cNvPr id="384" name="Hexagon 383"/>
          <p:cNvSpPr/>
          <p:nvPr/>
        </p:nvSpPr>
        <p:spPr>
          <a:xfrm>
            <a:off x="849223"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390" name="Straight Connector 389"/>
          <p:cNvCxnSpPr/>
          <p:nvPr/>
        </p:nvCxnSpPr>
        <p:spPr>
          <a:xfrm>
            <a:off x="1117287" y="2223494"/>
            <a:ext cx="24" cy="197462"/>
          </a:xfrm>
          <a:prstGeom prst="line">
            <a:avLst/>
          </a:prstGeom>
          <a:noFill/>
          <a:ln w="6350" cap="flat" cmpd="sng" algn="ctr">
            <a:solidFill>
              <a:srgbClr val="5B9BD5"/>
            </a:solidFill>
            <a:prstDash val="solid"/>
            <a:miter lim="800000"/>
          </a:ln>
          <a:effectLst/>
        </p:spPr>
      </p:cxnSp>
      <p:sp>
        <p:nvSpPr>
          <p:cNvPr id="396" name="Hexagon 395"/>
          <p:cNvSpPr/>
          <p:nvPr/>
        </p:nvSpPr>
        <p:spPr>
          <a:xfrm>
            <a:off x="1188499"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02" name="Straight Connector 401"/>
          <p:cNvCxnSpPr/>
          <p:nvPr/>
        </p:nvCxnSpPr>
        <p:spPr>
          <a:xfrm>
            <a:off x="1456564" y="2223494"/>
            <a:ext cx="24" cy="197462"/>
          </a:xfrm>
          <a:prstGeom prst="line">
            <a:avLst/>
          </a:prstGeom>
          <a:noFill/>
          <a:ln w="6350" cap="flat" cmpd="sng" algn="ctr">
            <a:solidFill>
              <a:srgbClr val="5B9BD5"/>
            </a:solidFill>
            <a:prstDash val="solid"/>
            <a:miter lim="800000"/>
          </a:ln>
          <a:effectLst/>
        </p:spPr>
      </p:cxnSp>
      <p:sp>
        <p:nvSpPr>
          <p:cNvPr id="408" name="Hexagon 407"/>
          <p:cNvSpPr/>
          <p:nvPr/>
        </p:nvSpPr>
        <p:spPr>
          <a:xfrm>
            <a:off x="1525949"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14" name="Straight Connector 413"/>
          <p:cNvCxnSpPr/>
          <p:nvPr/>
        </p:nvCxnSpPr>
        <p:spPr>
          <a:xfrm>
            <a:off x="1794014" y="2220149"/>
            <a:ext cx="24" cy="197462"/>
          </a:xfrm>
          <a:prstGeom prst="line">
            <a:avLst/>
          </a:prstGeom>
          <a:noFill/>
          <a:ln w="6350" cap="flat" cmpd="sng" algn="ctr">
            <a:solidFill>
              <a:srgbClr val="5B9BD5"/>
            </a:solidFill>
            <a:prstDash val="solid"/>
            <a:miter lim="800000"/>
          </a:ln>
          <a:effectLst/>
        </p:spPr>
      </p:cxnSp>
      <p:sp>
        <p:nvSpPr>
          <p:cNvPr id="420" name="Hexagon 419"/>
          <p:cNvSpPr/>
          <p:nvPr/>
        </p:nvSpPr>
        <p:spPr>
          <a:xfrm>
            <a:off x="1863399"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26" name="Straight Connector 425"/>
          <p:cNvCxnSpPr/>
          <p:nvPr/>
        </p:nvCxnSpPr>
        <p:spPr>
          <a:xfrm>
            <a:off x="2128764" y="2223494"/>
            <a:ext cx="24" cy="197462"/>
          </a:xfrm>
          <a:prstGeom prst="line">
            <a:avLst/>
          </a:prstGeom>
          <a:noFill/>
          <a:ln w="6350" cap="flat" cmpd="sng" algn="ctr">
            <a:solidFill>
              <a:srgbClr val="5B9BD5"/>
            </a:solidFill>
            <a:prstDash val="solid"/>
            <a:miter lim="800000"/>
          </a:ln>
          <a:effectLst/>
        </p:spPr>
      </p:cxnSp>
      <p:sp>
        <p:nvSpPr>
          <p:cNvPr id="432" name="Hexagon 431"/>
          <p:cNvSpPr/>
          <p:nvPr/>
        </p:nvSpPr>
        <p:spPr>
          <a:xfrm>
            <a:off x="2198149"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38" name="Straight Connector 437"/>
          <p:cNvCxnSpPr/>
          <p:nvPr/>
        </p:nvCxnSpPr>
        <p:spPr>
          <a:xfrm>
            <a:off x="2466214" y="2223494"/>
            <a:ext cx="24" cy="197462"/>
          </a:xfrm>
          <a:prstGeom prst="line">
            <a:avLst/>
          </a:prstGeom>
          <a:noFill/>
          <a:ln w="6350" cap="flat" cmpd="sng" algn="ctr">
            <a:solidFill>
              <a:srgbClr val="5B9BD5"/>
            </a:solidFill>
            <a:prstDash val="solid"/>
            <a:miter lim="800000"/>
          </a:ln>
          <a:effectLst/>
        </p:spPr>
      </p:cxnSp>
      <p:sp>
        <p:nvSpPr>
          <p:cNvPr id="444" name="Hexagon 443"/>
          <p:cNvSpPr/>
          <p:nvPr/>
        </p:nvSpPr>
        <p:spPr>
          <a:xfrm>
            <a:off x="2537426"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50" name="Straight Connector 449"/>
          <p:cNvCxnSpPr/>
          <p:nvPr/>
        </p:nvCxnSpPr>
        <p:spPr>
          <a:xfrm>
            <a:off x="2805491" y="2223494"/>
            <a:ext cx="24" cy="197462"/>
          </a:xfrm>
          <a:prstGeom prst="line">
            <a:avLst/>
          </a:prstGeom>
          <a:noFill/>
          <a:ln w="6350" cap="flat" cmpd="sng" algn="ctr">
            <a:solidFill>
              <a:srgbClr val="5B9BD5"/>
            </a:solidFill>
            <a:prstDash val="solid"/>
            <a:miter lim="800000"/>
          </a:ln>
          <a:effectLst/>
        </p:spPr>
      </p:cxnSp>
      <p:sp>
        <p:nvSpPr>
          <p:cNvPr id="456" name="Hexagon 455"/>
          <p:cNvSpPr/>
          <p:nvPr/>
        </p:nvSpPr>
        <p:spPr>
          <a:xfrm>
            <a:off x="2877931" y="222777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61" name="Straight Connector 460"/>
          <p:cNvCxnSpPr/>
          <p:nvPr/>
        </p:nvCxnSpPr>
        <p:spPr>
          <a:xfrm flipH="1">
            <a:off x="3138854" y="2322848"/>
            <a:ext cx="169774" cy="99714"/>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3147102" y="2227413"/>
            <a:ext cx="24" cy="197462"/>
          </a:xfrm>
          <a:prstGeom prst="line">
            <a:avLst/>
          </a:prstGeom>
          <a:noFill/>
          <a:ln w="6350" cap="flat" cmpd="sng" algn="ctr">
            <a:solidFill>
              <a:srgbClr val="5B9BD5"/>
            </a:solidFill>
            <a:prstDash val="solid"/>
            <a:miter lim="800000"/>
          </a:ln>
          <a:effectLst/>
        </p:spPr>
      </p:cxnSp>
      <p:sp>
        <p:nvSpPr>
          <p:cNvPr id="468" name="Hexagon 467"/>
          <p:cNvSpPr/>
          <p:nvPr/>
        </p:nvSpPr>
        <p:spPr>
          <a:xfrm>
            <a:off x="3217466"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74" name="Straight Connector 473"/>
          <p:cNvCxnSpPr/>
          <p:nvPr/>
        </p:nvCxnSpPr>
        <p:spPr>
          <a:xfrm>
            <a:off x="3485532" y="2224465"/>
            <a:ext cx="24" cy="197462"/>
          </a:xfrm>
          <a:prstGeom prst="line">
            <a:avLst/>
          </a:prstGeom>
          <a:noFill/>
          <a:ln w="6350" cap="flat" cmpd="sng" algn="ctr">
            <a:solidFill>
              <a:srgbClr val="5B9BD5"/>
            </a:solidFill>
            <a:prstDash val="solid"/>
            <a:miter lim="800000"/>
          </a:ln>
          <a:effectLst/>
        </p:spPr>
      </p:cxnSp>
      <p:sp>
        <p:nvSpPr>
          <p:cNvPr id="480" name="Hexagon 479"/>
          <p:cNvSpPr/>
          <p:nvPr/>
        </p:nvSpPr>
        <p:spPr>
          <a:xfrm>
            <a:off x="3554917"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86" name="Straight Connector 485"/>
          <p:cNvCxnSpPr/>
          <p:nvPr/>
        </p:nvCxnSpPr>
        <p:spPr>
          <a:xfrm>
            <a:off x="3822982" y="2224465"/>
            <a:ext cx="24" cy="197462"/>
          </a:xfrm>
          <a:prstGeom prst="line">
            <a:avLst/>
          </a:prstGeom>
          <a:noFill/>
          <a:ln w="6350" cap="flat" cmpd="sng" algn="ctr">
            <a:solidFill>
              <a:srgbClr val="5B9BD5"/>
            </a:solidFill>
            <a:prstDash val="solid"/>
            <a:miter lim="800000"/>
          </a:ln>
          <a:effectLst/>
        </p:spPr>
      </p:cxnSp>
      <p:sp>
        <p:nvSpPr>
          <p:cNvPr id="492" name="Hexagon 491"/>
          <p:cNvSpPr/>
          <p:nvPr/>
        </p:nvSpPr>
        <p:spPr>
          <a:xfrm>
            <a:off x="3894193"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498" name="Straight Connector 497"/>
          <p:cNvCxnSpPr/>
          <p:nvPr/>
        </p:nvCxnSpPr>
        <p:spPr>
          <a:xfrm>
            <a:off x="4162259" y="2224465"/>
            <a:ext cx="24" cy="197462"/>
          </a:xfrm>
          <a:prstGeom prst="line">
            <a:avLst/>
          </a:prstGeom>
          <a:noFill/>
          <a:ln w="6350" cap="flat" cmpd="sng" algn="ctr">
            <a:solidFill>
              <a:srgbClr val="5B9BD5"/>
            </a:solidFill>
            <a:prstDash val="solid"/>
            <a:miter lim="800000"/>
          </a:ln>
          <a:effectLst/>
        </p:spPr>
      </p:cxnSp>
      <p:sp>
        <p:nvSpPr>
          <p:cNvPr id="504" name="Hexagon 503"/>
          <p:cNvSpPr/>
          <p:nvPr/>
        </p:nvSpPr>
        <p:spPr>
          <a:xfrm>
            <a:off x="4231999"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10" name="Straight Connector 509"/>
          <p:cNvCxnSpPr/>
          <p:nvPr/>
        </p:nvCxnSpPr>
        <p:spPr>
          <a:xfrm>
            <a:off x="4500064" y="2224465"/>
            <a:ext cx="24" cy="197462"/>
          </a:xfrm>
          <a:prstGeom prst="line">
            <a:avLst/>
          </a:prstGeom>
          <a:noFill/>
          <a:ln w="6350" cap="flat" cmpd="sng" algn="ctr">
            <a:solidFill>
              <a:srgbClr val="5B9BD5"/>
            </a:solidFill>
            <a:prstDash val="solid"/>
            <a:miter lim="800000"/>
          </a:ln>
          <a:effectLst/>
        </p:spPr>
      </p:cxnSp>
      <p:sp>
        <p:nvSpPr>
          <p:cNvPr id="516" name="Hexagon 515"/>
          <p:cNvSpPr/>
          <p:nvPr/>
        </p:nvSpPr>
        <p:spPr>
          <a:xfrm>
            <a:off x="4569448"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22" name="Straight Connector 521"/>
          <p:cNvCxnSpPr/>
          <p:nvPr/>
        </p:nvCxnSpPr>
        <p:spPr>
          <a:xfrm>
            <a:off x="4837514" y="2224465"/>
            <a:ext cx="24" cy="197462"/>
          </a:xfrm>
          <a:prstGeom prst="line">
            <a:avLst/>
          </a:prstGeom>
          <a:noFill/>
          <a:ln w="6350" cap="flat" cmpd="sng" algn="ctr">
            <a:solidFill>
              <a:srgbClr val="5B9BD5"/>
            </a:solidFill>
            <a:prstDash val="solid"/>
            <a:miter lim="800000"/>
          </a:ln>
          <a:effectLst/>
        </p:spPr>
      </p:cxnSp>
      <p:sp>
        <p:nvSpPr>
          <p:cNvPr id="528" name="Hexagon 527"/>
          <p:cNvSpPr/>
          <p:nvPr/>
        </p:nvSpPr>
        <p:spPr>
          <a:xfrm>
            <a:off x="4909954"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34" name="Straight Connector 533"/>
          <p:cNvCxnSpPr/>
          <p:nvPr/>
        </p:nvCxnSpPr>
        <p:spPr>
          <a:xfrm>
            <a:off x="5178019" y="2224465"/>
            <a:ext cx="24" cy="197462"/>
          </a:xfrm>
          <a:prstGeom prst="line">
            <a:avLst/>
          </a:prstGeom>
          <a:noFill/>
          <a:ln w="6350" cap="flat" cmpd="sng" algn="ctr">
            <a:solidFill>
              <a:srgbClr val="5B9BD5"/>
            </a:solidFill>
            <a:prstDash val="solid"/>
            <a:miter lim="800000"/>
          </a:ln>
          <a:effectLst/>
        </p:spPr>
      </p:cxnSp>
      <p:sp>
        <p:nvSpPr>
          <p:cNvPr id="540" name="Hexagon 539"/>
          <p:cNvSpPr/>
          <p:nvPr/>
        </p:nvSpPr>
        <p:spPr>
          <a:xfrm>
            <a:off x="5249231"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46" name="Straight Connector 545"/>
          <p:cNvCxnSpPr/>
          <p:nvPr/>
        </p:nvCxnSpPr>
        <p:spPr>
          <a:xfrm>
            <a:off x="5517296" y="2224465"/>
            <a:ext cx="24" cy="197462"/>
          </a:xfrm>
          <a:prstGeom prst="line">
            <a:avLst/>
          </a:prstGeom>
          <a:noFill/>
          <a:ln w="6350" cap="flat" cmpd="sng" algn="ctr">
            <a:solidFill>
              <a:srgbClr val="5B9BD5"/>
            </a:solidFill>
            <a:prstDash val="solid"/>
            <a:miter lim="800000"/>
          </a:ln>
          <a:effectLst/>
        </p:spPr>
      </p:cxnSp>
      <p:sp>
        <p:nvSpPr>
          <p:cNvPr id="552" name="Hexagon 551"/>
          <p:cNvSpPr/>
          <p:nvPr/>
        </p:nvSpPr>
        <p:spPr>
          <a:xfrm>
            <a:off x="5589380" y="2228744"/>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58" name="Straight Connector 557"/>
          <p:cNvCxnSpPr/>
          <p:nvPr/>
        </p:nvCxnSpPr>
        <p:spPr>
          <a:xfrm>
            <a:off x="5854745" y="2224465"/>
            <a:ext cx="24" cy="197462"/>
          </a:xfrm>
          <a:prstGeom prst="line">
            <a:avLst/>
          </a:prstGeom>
          <a:noFill/>
          <a:ln w="6350" cap="flat" cmpd="sng" algn="ctr">
            <a:solidFill>
              <a:srgbClr val="5B9BD5"/>
            </a:solidFill>
            <a:prstDash val="solid"/>
            <a:miter lim="800000"/>
          </a:ln>
          <a:effectLst/>
        </p:spPr>
      </p:cxnSp>
      <p:sp>
        <p:nvSpPr>
          <p:cNvPr id="564" name="Hexagon 563"/>
          <p:cNvSpPr/>
          <p:nvPr/>
        </p:nvSpPr>
        <p:spPr>
          <a:xfrm>
            <a:off x="5928010"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70" name="Straight Connector 569"/>
          <p:cNvCxnSpPr/>
          <p:nvPr/>
        </p:nvCxnSpPr>
        <p:spPr>
          <a:xfrm>
            <a:off x="6196075" y="2227070"/>
            <a:ext cx="24" cy="197462"/>
          </a:xfrm>
          <a:prstGeom prst="line">
            <a:avLst/>
          </a:prstGeom>
          <a:noFill/>
          <a:ln w="6350" cap="flat" cmpd="sng" algn="ctr">
            <a:solidFill>
              <a:srgbClr val="5B9BD5"/>
            </a:solidFill>
            <a:prstDash val="solid"/>
            <a:miter lim="800000"/>
          </a:ln>
          <a:effectLst/>
        </p:spPr>
      </p:cxnSp>
      <p:sp>
        <p:nvSpPr>
          <p:cNvPr id="576" name="Hexagon 575"/>
          <p:cNvSpPr/>
          <p:nvPr/>
        </p:nvSpPr>
        <p:spPr>
          <a:xfrm>
            <a:off x="6265460"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82" name="Straight Connector 581"/>
          <p:cNvCxnSpPr/>
          <p:nvPr/>
        </p:nvCxnSpPr>
        <p:spPr>
          <a:xfrm>
            <a:off x="6530825" y="2227070"/>
            <a:ext cx="24" cy="197462"/>
          </a:xfrm>
          <a:prstGeom prst="line">
            <a:avLst/>
          </a:prstGeom>
          <a:noFill/>
          <a:ln w="6350" cap="flat" cmpd="sng" algn="ctr">
            <a:solidFill>
              <a:srgbClr val="5B9BD5"/>
            </a:solidFill>
            <a:prstDash val="solid"/>
            <a:miter lim="800000"/>
          </a:ln>
          <a:effectLst/>
        </p:spPr>
      </p:cxnSp>
      <p:sp>
        <p:nvSpPr>
          <p:cNvPr id="588" name="Hexagon 587"/>
          <p:cNvSpPr/>
          <p:nvPr/>
        </p:nvSpPr>
        <p:spPr>
          <a:xfrm>
            <a:off x="6602037"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594" name="Straight Connector 593"/>
          <p:cNvCxnSpPr/>
          <p:nvPr/>
        </p:nvCxnSpPr>
        <p:spPr>
          <a:xfrm>
            <a:off x="6867404" y="2227070"/>
            <a:ext cx="24" cy="197462"/>
          </a:xfrm>
          <a:prstGeom prst="line">
            <a:avLst/>
          </a:prstGeom>
          <a:noFill/>
          <a:ln w="6350" cap="flat" cmpd="sng" algn="ctr">
            <a:solidFill>
              <a:srgbClr val="5B9BD5"/>
            </a:solidFill>
            <a:prstDash val="solid"/>
            <a:miter lim="800000"/>
          </a:ln>
          <a:effectLst/>
        </p:spPr>
      </p:cxnSp>
      <p:sp>
        <p:nvSpPr>
          <p:cNvPr id="600" name="Hexagon 599"/>
          <p:cNvSpPr/>
          <p:nvPr/>
        </p:nvSpPr>
        <p:spPr>
          <a:xfrm>
            <a:off x="6934799"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06" name="Straight Connector 605"/>
          <p:cNvCxnSpPr/>
          <p:nvPr/>
        </p:nvCxnSpPr>
        <p:spPr>
          <a:xfrm>
            <a:off x="7202865" y="2227070"/>
            <a:ext cx="24" cy="197462"/>
          </a:xfrm>
          <a:prstGeom prst="line">
            <a:avLst/>
          </a:prstGeom>
          <a:noFill/>
          <a:ln w="6350" cap="flat" cmpd="sng" algn="ctr">
            <a:solidFill>
              <a:srgbClr val="5B9BD5"/>
            </a:solidFill>
            <a:prstDash val="solid"/>
            <a:miter lim="800000"/>
          </a:ln>
          <a:effectLst/>
        </p:spPr>
      </p:cxnSp>
      <p:sp>
        <p:nvSpPr>
          <p:cNvPr id="612" name="Hexagon 611"/>
          <p:cNvSpPr/>
          <p:nvPr/>
        </p:nvSpPr>
        <p:spPr>
          <a:xfrm>
            <a:off x="7272249"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18" name="Straight Connector 617"/>
          <p:cNvCxnSpPr/>
          <p:nvPr/>
        </p:nvCxnSpPr>
        <p:spPr>
          <a:xfrm>
            <a:off x="7540314" y="2227070"/>
            <a:ext cx="24" cy="197462"/>
          </a:xfrm>
          <a:prstGeom prst="line">
            <a:avLst/>
          </a:prstGeom>
          <a:noFill/>
          <a:ln w="6350" cap="flat" cmpd="sng" algn="ctr">
            <a:solidFill>
              <a:srgbClr val="5B9BD5"/>
            </a:solidFill>
            <a:prstDash val="solid"/>
            <a:miter lim="800000"/>
          </a:ln>
          <a:effectLst/>
        </p:spPr>
      </p:cxnSp>
      <p:sp>
        <p:nvSpPr>
          <p:cNvPr id="624" name="Hexagon 623"/>
          <p:cNvSpPr/>
          <p:nvPr/>
        </p:nvSpPr>
        <p:spPr>
          <a:xfrm>
            <a:off x="7612754"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30" name="Straight Connector 629"/>
          <p:cNvCxnSpPr/>
          <p:nvPr/>
        </p:nvCxnSpPr>
        <p:spPr>
          <a:xfrm>
            <a:off x="7880819" y="2227070"/>
            <a:ext cx="24" cy="197462"/>
          </a:xfrm>
          <a:prstGeom prst="line">
            <a:avLst/>
          </a:prstGeom>
          <a:noFill/>
          <a:ln w="6350" cap="flat" cmpd="sng" algn="ctr">
            <a:solidFill>
              <a:srgbClr val="5B9BD5"/>
            </a:solidFill>
            <a:prstDash val="solid"/>
            <a:miter lim="800000"/>
          </a:ln>
          <a:effectLst/>
        </p:spPr>
      </p:cxnSp>
      <p:sp>
        <p:nvSpPr>
          <p:cNvPr id="636" name="Hexagon 635"/>
          <p:cNvSpPr/>
          <p:nvPr/>
        </p:nvSpPr>
        <p:spPr>
          <a:xfrm>
            <a:off x="7952031"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42" name="Straight Connector 641"/>
          <p:cNvCxnSpPr/>
          <p:nvPr/>
        </p:nvCxnSpPr>
        <p:spPr>
          <a:xfrm>
            <a:off x="8220097" y="2227070"/>
            <a:ext cx="24" cy="197462"/>
          </a:xfrm>
          <a:prstGeom prst="line">
            <a:avLst/>
          </a:prstGeom>
          <a:noFill/>
          <a:ln w="6350" cap="flat" cmpd="sng" algn="ctr">
            <a:solidFill>
              <a:srgbClr val="5B9BD5"/>
            </a:solidFill>
            <a:prstDash val="solid"/>
            <a:miter lim="800000"/>
          </a:ln>
          <a:effectLst/>
        </p:spPr>
      </p:cxnSp>
      <p:sp>
        <p:nvSpPr>
          <p:cNvPr id="648" name="Hexagon 647"/>
          <p:cNvSpPr/>
          <p:nvPr/>
        </p:nvSpPr>
        <p:spPr>
          <a:xfrm>
            <a:off x="8289481" y="223135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cxnSp>
        <p:nvCxnSpPr>
          <p:cNvPr id="652" name="Straight Connector 651"/>
          <p:cNvCxnSpPr/>
          <p:nvPr/>
        </p:nvCxnSpPr>
        <p:spPr>
          <a:xfrm>
            <a:off x="8557547" y="2227070"/>
            <a:ext cx="24" cy="197462"/>
          </a:xfrm>
          <a:prstGeom prst="line">
            <a:avLst/>
          </a:prstGeom>
          <a:noFill/>
          <a:ln w="6350" cap="flat" cmpd="sng" algn="ctr">
            <a:solidFill>
              <a:srgbClr val="5B9BD5"/>
            </a:solidFill>
            <a:prstDash val="solid"/>
            <a:miter lim="800000"/>
          </a:ln>
          <a:effectLst/>
        </p:spPr>
      </p:cxnSp>
      <p:sp>
        <p:nvSpPr>
          <p:cNvPr id="3" name="Title 2"/>
          <p:cNvSpPr>
            <a:spLocks noGrp="1"/>
          </p:cNvSpPr>
          <p:nvPr>
            <p:ph type="title"/>
          </p:nvPr>
        </p:nvSpPr>
        <p:spPr/>
        <p:txBody>
          <a:bodyPr>
            <a:normAutofit/>
          </a:bodyPr>
          <a:lstStyle/>
          <a:p>
            <a:r>
              <a:rPr lang="en-US"/>
              <a:t>Microsoft Azure Service Fabric</a:t>
            </a:r>
            <a:br>
              <a:rPr lang="en-US"/>
            </a:br>
            <a:r>
              <a:rPr lang="en-US" sz="2059" spc="-113"/>
              <a:t>A platform for reliable, </a:t>
            </a:r>
            <a:r>
              <a:rPr lang="en-US" sz="2059" spc="-113" err="1"/>
              <a:t>hyperscale</a:t>
            </a:r>
            <a:r>
              <a:rPr lang="en-US" sz="2059" spc="-113"/>
              <a:t>, microservice-based applications</a:t>
            </a:r>
          </a:p>
        </p:txBody>
      </p:sp>
      <p:sp>
        <p:nvSpPr>
          <p:cNvPr id="2" name="Text Placeholder 1">
            <a:extLst>
              <a:ext uri="{FF2B5EF4-FFF2-40B4-BE49-F238E27FC236}">
                <a16:creationId xmlns:a16="http://schemas.microsoft.com/office/drawing/2014/main" id="{DF82CCC1-EDE5-4BA5-A0B3-F4FDE5EC2843}"/>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CF397BF9-2516-464E-B53C-7EC369E39D5F}"/>
              </a:ext>
            </a:extLst>
          </p:cNvPr>
          <p:cNvSpPr>
            <a:spLocks noGrp="1"/>
          </p:cNvSpPr>
          <p:nvPr>
            <p:ph type="body" sz="quarter" idx="10"/>
          </p:nvPr>
        </p:nvSpPr>
        <p:spPr/>
        <p:txBody>
          <a:bodyPr/>
          <a:lstStyle/>
          <a:p>
            <a:endParaRPr lang="en-US"/>
          </a:p>
        </p:txBody>
      </p:sp>
      <p:sp>
        <p:nvSpPr>
          <p:cNvPr id="370" name="Hexagon 369"/>
          <p:cNvSpPr/>
          <p:nvPr/>
        </p:nvSpPr>
        <p:spPr>
          <a:xfrm>
            <a:off x="511772"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71" name="Hexagon 370"/>
          <p:cNvSpPr/>
          <p:nvPr/>
        </p:nvSpPr>
        <p:spPr>
          <a:xfrm>
            <a:off x="681546"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73" name="Hexagon 372"/>
          <p:cNvSpPr/>
          <p:nvPr/>
        </p:nvSpPr>
        <p:spPr>
          <a:xfrm>
            <a:off x="681546"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82" name="Hexagon 381"/>
          <p:cNvSpPr/>
          <p:nvPr/>
        </p:nvSpPr>
        <p:spPr>
          <a:xfrm>
            <a:off x="849223"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83" name="Hexagon 382"/>
          <p:cNvSpPr/>
          <p:nvPr/>
        </p:nvSpPr>
        <p:spPr>
          <a:xfrm>
            <a:off x="1018997"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85" name="Hexagon 384"/>
          <p:cNvSpPr/>
          <p:nvPr/>
        </p:nvSpPr>
        <p:spPr>
          <a:xfrm>
            <a:off x="1018997"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94" name="Hexagon 393"/>
          <p:cNvSpPr/>
          <p:nvPr/>
        </p:nvSpPr>
        <p:spPr>
          <a:xfrm>
            <a:off x="1188499"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95" name="Hexagon 394"/>
          <p:cNvSpPr/>
          <p:nvPr/>
        </p:nvSpPr>
        <p:spPr>
          <a:xfrm>
            <a:off x="1358273"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397" name="Hexagon 396"/>
          <p:cNvSpPr/>
          <p:nvPr/>
        </p:nvSpPr>
        <p:spPr>
          <a:xfrm>
            <a:off x="1358273"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06" name="Hexagon 405"/>
          <p:cNvSpPr/>
          <p:nvPr/>
        </p:nvSpPr>
        <p:spPr>
          <a:xfrm>
            <a:off x="1525949"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07" name="Hexagon 406"/>
          <p:cNvSpPr/>
          <p:nvPr/>
        </p:nvSpPr>
        <p:spPr>
          <a:xfrm>
            <a:off x="1695723"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09" name="Hexagon 408"/>
          <p:cNvSpPr/>
          <p:nvPr/>
        </p:nvSpPr>
        <p:spPr>
          <a:xfrm>
            <a:off x="1695723"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18" name="Hexagon 417"/>
          <p:cNvSpPr/>
          <p:nvPr/>
        </p:nvSpPr>
        <p:spPr>
          <a:xfrm>
            <a:off x="1863399"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19" name="Hexagon 418"/>
          <p:cNvSpPr/>
          <p:nvPr/>
        </p:nvSpPr>
        <p:spPr>
          <a:xfrm>
            <a:off x="2030473"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21" name="Hexagon 420"/>
          <p:cNvSpPr/>
          <p:nvPr/>
        </p:nvSpPr>
        <p:spPr>
          <a:xfrm>
            <a:off x="2030473"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30" name="Hexagon 429"/>
          <p:cNvSpPr/>
          <p:nvPr/>
        </p:nvSpPr>
        <p:spPr>
          <a:xfrm>
            <a:off x="2198149"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31" name="Hexagon 430"/>
          <p:cNvSpPr/>
          <p:nvPr/>
        </p:nvSpPr>
        <p:spPr>
          <a:xfrm>
            <a:off x="2367923"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33" name="Hexagon 432"/>
          <p:cNvSpPr/>
          <p:nvPr/>
        </p:nvSpPr>
        <p:spPr>
          <a:xfrm>
            <a:off x="2367923"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42" name="Hexagon 441"/>
          <p:cNvSpPr/>
          <p:nvPr/>
        </p:nvSpPr>
        <p:spPr>
          <a:xfrm>
            <a:off x="2537426"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43" name="Hexagon 442"/>
          <p:cNvSpPr/>
          <p:nvPr/>
        </p:nvSpPr>
        <p:spPr>
          <a:xfrm>
            <a:off x="2707199"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45" name="Hexagon 444"/>
          <p:cNvSpPr/>
          <p:nvPr/>
        </p:nvSpPr>
        <p:spPr>
          <a:xfrm>
            <a:off x="2707199"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54" name="Hexagon 453"/>
          <p:cNvSpPr/>
          <p:nvPr/>
        </p:nvSpPr>
        <p:spPr>
          <a:xfrm>
            <a:off x="2877931" y="203168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55" name="Hexagon 454"/>
          <p:cNvSpPr/>
          <p:nvPr/>
        </p:nvSpPr>
        <p:spPr>
          <a:xfrm>
            <a:off x="3047705" y="21280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57" name="Hexagon 456"/>
          <p:cNvSpPr/>
          <p:nvPr/>
        </p:nvSpPr>
        <p:spPr>
          <a:xfrm>
            <a:off x="3047705" y="2324142"/>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66" name="Hexagon 465"/>
          <p:cNvSpPr/>
          <p:nvPr/>
        </p:nvSpPr>
        <p:spPr>
          <a:xfrm>
            <a:off x="3217466"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67" name="Hexagon 466"/>
          <p:cNvSpPr/>
          <p:nvPr/>
        </p:nvSpPr>
        <p:spPr>
          <a:xfrm>
            <a:off x="3387240"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69" name="Hexagon 468"/>
          <p:cNvSpPr/>
          <p:nvPr/>
        </p:nvSpPr>
        <p:spPr>
          <a:xfrm>
            <a:off x="3387240" y="2328458"/>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78" name="Hexagon 477"/>
          <p:cNvSpPr/>
          <p:nvPr/>
        </p:nvSpPr>
        <p:spPr>
          <a:xfrm>
            <a:off x="3554917"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79" name="Hexagon 478"/>
          <p:cNvSpPr/>
          <p:nvPr/>
        </p:nvSpPr>
        <p:spPr>
          <a:xfrm>
            <a:off x="3724691"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81" name="Hexagon 480"/>
          <p:cNvSpPr/>
          <p:nvPr/>
        </p:nvSpPr>
        <p:spPr>
          <a:xfrm>
            <a:off x="3724691" y="2328458"/>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90" name="Hexagon 489"/>
          <p:cNvSpPr/>
          <p:nvPr/>
        </p:nvSpPr>
        <p:spPr>
          <a:xfrm>
            <a:off x="3894193"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91" name="Hexagon 490"/>
          <p:cNvSpPr/>
          <p:nvPr/>
        </p:nvSpPr>
        <p:spPr>
          <a:xfrm>
            <a:off x="4063967"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493" name="Hexagon 492"/>
          <p:cNvSpPr/>
          <p:nvPr/>
        </p:nvSpPr>
        <p:spPr>
          <a:xfrm>
            <a:off x="4063967"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02" name="Hexagon 501"/>
          <p:cNvSpPr/>
          <p:nvPr/>
        </p:nvSpPr>
        <p:spPr>
          <a:xfrm>
            <a:off x="4231999" y="2029317"/>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03" name="Hexagon 502"/>
          <p:cNvSpPr/>
          <p:nvPr/>
        </p:nvSpPr>
        <p:spPr>
          <a:xfrm>
            <a:off x="4401773"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05" name="Hexagon 504"/>
          <p:cNvSpPr/>
          <p:nvPr/>
        </p:nvSpPr>
        <p:spPr>
          <a:xfrm>
            <a:off x="4401773"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14" name="Hexagon 513"/>
          <p:cNvSpPr/>
          <p:nvPr/>
        </p:nvSpPr>
        <p:spPr>
          <a:xfrm>
            <a:off x="4569448"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15" name="Hexagon 514"/>
          <p:cNvSpPr/>
          <p:nvPr/>
        </p:nvSpPr>
        <p:spPr>
          <a:xfrm>
            <a:off x="4739222"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17" name="Hexagon 516"/>
          <p:cNvSpPr/>
          <p:nvPr/>
        </p:nvSpPr>
        <p:spPr>
          <a:xfrm>
            <a:off x="4739222"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26" name="Hexagon 525"/>
          <p:cNvSpPr/>
          <p:nvPr/>
        </p:nvSpPr>
        <p:spPr>
          <a:xfrm>
            <a:off x="4909954"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27" name="Hexagon 526"/>
          <p:cNvSpPr/>
          <p:nvPr/>
        </p:nvSpPr>
        <p:spPr>
          <a:xfrm>
            <a:off x="5079728"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29" name="Hexagon 528"/>
          <p:cNvSpPr/>
          <p:nvPr/>
        </p:nvSpPr>
        <p:spPr>
          <a:xfrm>
            <a:off x="5079728"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38" name="Hexagon 537"/>
          <p:cNvSpPr/>
          <p:nvPr/>
        </p:nvSpPr>
        <p:spPr>
          <a:xfrm>
            <a:off x="5249231"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39" name="Hexagon 538"/>
          <p:cNvSpPr/>
          <p:nvPr/>
        </p:nvSpPr>
        <p:spPr>
          <a:xfrm>
            <a:off x="5419005"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41" name="Hexagon 540"/>
          <p:cNvSpPr/>
          <p:nvPr/>
        </p:nvSpPr>
        <p:spPr>
          <a:xfrm>
            <a:off x="5419005"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50" name="Hexagon 549"/>
          <p:cNvSpPr/>
          <p:nvPr/>
        </p:nvSpPr>
        <p:spPr>
          <a:xfrm>
            <a:off x="5589380" y="2032660"/>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51" name="Hexagon 550"/>
          <p:cNvSpPr/>
          <p:nvPr/>
        </p:nvSpPr>
        <p:spPr>
          <a:xfrm>
            <a:off x="5759153" y="2129031"/>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53" name="Hexagon 552"/>
          <p:cNvSpPr/>
          <p:nvPr/>
        </p:nvSpPr>
        <p:spPr>
          <a:xfrm>
            <a:off x="5759153" y="2325113"/>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62" name="Hexagon 561"/>
          <p:cNvSpPr/>
          <p:nvPr/>
        </p:nvSpPr>
        <p:spPr>
          <a:xfrm>
            <a:off x="5928010"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63" name="Hexagon 562"/>
          <p:cNvSpPr/>
          <p:nvPr/>
        </p:nvSpPr>
        <p:spPr>
          <a:xfrm>
            <a:off x="6097784"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65" name="Hexagon 564"/>
          <p:cNvSpPr/>
          <p:nvPr/>
        </p:nvSpPr>
        <p:spPr>
          <a:xfrm>
            <a:off x="6097784"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74" name="Hexagon 573"/>
          <p:cNvSpPr/>
          <p:nvPr/>
        </p:nvSpPr>
        <p:spPr>
          <a:xfrm>
            <a:off x="6265460"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75" name="Hexagon 574"/>
          <p:cNvSpPr/>
          <p:nvPr/>
        </p:nvSpPr>
        <p:spPr>
          <a:xfrm>
            <a:off x="6432534"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77" name="Hexagon 576"/>
          <p:cNvSpPr/>
          <p:nvPr/>
        </p:nvSpPr>
        <p:spPr>
          <a:xfrm>
            <a:off x="6432534"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86" name="Hexagon 585"/>
          <p:cNvSpPr/>
          <p:nvPr/>
        </p:nvSpPr>
        <p:spPr>
          <a:xfrm>
            <a:off x="6602037"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87" name="Hexagon 586"/>
          <p:cNvSpPr/>
          <p:nvPr/>
        </p:nvSpPr>
        <p:spPr>
          <a:xfrm>
            <a:off x="6769112"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89" name="Hexagon 588"/>
          <p:cNvSpPr/>
          <p:nvPr/>
        </p:nvSpPr>
        <p:spPr>
          <a:xfrm>
            <a:off x="6769112"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98" name="Hexagon 597"/>
          <p:cNvSpPr/>
          <p:nvPr/>
        </p:nvSpPr>
        <p:spPr>
          <a:xfrm>
            <a:off x="6934799"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599" name="Hexagon 598"/>
          <p:cNvSpPr/>
          <p:nvPr/>
        </p:nvSpPr>
        <p:spPr>
          <a:xfrm>
            <a:off x="7104573"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01" name="Hexagon 600"/>
          <p:cNvSpPr/>
          <p:nvPr/>
        </p:nvSpPr>
        <p:spPr>
          <a:xfrm>
            <a:off x="7104573"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10" name="Hexagon 609"/>
          <p:cNvSpPr/>
          <p:nvPr/>
        </p:nvSpPr>
        <p:spPr>
          <a:xfrm>
            <a:off x="7272249"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11" name="Hexagon 610"/>
          <p:cNvSpPr/>
          <p:nvPr/>
        </p:nvSpPr>
        <p:spPr>
          <a:xfrm>
            <a:off x="7442024"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13" name="Hexagon 612"/>
          <p:cNvSpPr/>
          <p:nvPr/>
        </p:nvSpPr>
        <p:spPr>
          <a:xfrm>
            <a:off x="7442024"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22" name="Hexagon 621"/>
          <p:cNvSpPr/>
          <p:nvPr/>
        </p:nvSpPr>
        <p:spPr>
          <a:xfrm>
            <a:off x="7612754"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23" name="Hexagon 622"/>
          <p:cNvSpPr/>
          <p:nvPr/>
        </p:nvSpPr>
        <p:spPr>
          <a:xfrm>
            <a:off x="7782528"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25" name="Hexagon 624"/>
          <p:cNvSpPr/>
          <p:nvPr/>
        </p:nvSpPr>
        <p:spPr>
          <a:xfrm>
            <a:off x="7782528"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34" name="Hexagon 633"/>
          <p:cNvSpPr/>
          <p:nvPr/>
        </p:nvSpPr>
        <p:spPr>
          <a:xfrm>
            <a:off x="7952031"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35" name="Hexagon 634"/>
          <p:cNvSpPr/>
          <p:nvPr/>
        </p:nvSpPr>
        <p:spPr>
          <a:xfrm>
            <a:off x="8121805"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37" name="Hexagon 636"/>
          <p:cNvSpPr/>
          <p:nvPr/>
        </p:nvSpPr>
        <p:spPr>
          <a:xfrm>
            <a:off x="8121805"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46" name="Hexagon 645"/>
          <p:cNvSpPr/>
          <p:nvPr/>
        </p:nvSpPr>
        <p:spPr>
          <a:xfrm>
            <a:off x="8289481" y="203526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47" name="Hexagon 646"/>
          <p:cNvSpPr/>
          <p:nvPr/>
        </p:nvSpPr>
        <p:spPr>
          <a:xfrm>
            <a:off x="8459255" y="2131636"/>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49" name="Hexagon 648"/>
          <p:cNvSpPr/>
          <p:nvPr/>
        </p:nvSpPr>
        <p:spPr>
          <a:xfrm>
            <a:off x="8459255" y="2327719"/>
            <a:ext cx="202104" cy="182312"/>
          </a:xfrm>
          <a:prstGeom prst="hexagon">
            <a:avLst/>
          </a:prstGeom>
          <a:solidFill>
            <a:srgbClr val="00BCF2"/>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5" name="Hexagon 654"/>
          <p:cNvSpPr/>
          <p:nvPr/>
        </p:nvSpPr>
        <p:spPr>
          <a:xfrm>
            <a:off x="511291"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6" name="Hexagon 655"/>
          <p:cNvSpPr/>
          <p:nvPr/>
        </p:nvSpPr>
        <p:spPr>
          <a:xfrm>
            <a:off x="848741"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7" name="Hexagon 656"/>
          <p:cNvSpPr/>
          <p:nvPr/>
        </p:nvSpPr>
        <p:spPr>
          <a:xfrm>
            <a:off x="1188017"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8" name="Hexagon 657"/>
          <p:cNvSpPr/>
          <p:nvPr/>
        </p:nvSpPr>
        <p:spPr>
          <a:xfrm>
            <a:off x="1525467"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59" name="Hexagon 658"/>
          <p:cNvSpPr/>
          <p:nvPr/>
        </p:nvSpPr>
        <p:spPr>
          <a:xfrm>
            <a:off x="1865615"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0" name="Hexagon 659"/>
          <p:cNvSpPr/>
          <p:nvPr/>
        </p:nvSpPr>
        <p:spPr>
          <a:xfrm>
            <a:off x="2200366"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1" name="Hexagon 660"/>
          <p:cNvSpPr/>
          <p:nvPr/>
        </p:nvSpPr>
        <p:spPr>
          <a:xfrm>
            <a:off x="2536944"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2" name="Hexagon 661"/>
          <p:cNvSpPr/>
          <p:nvPr/>
        </p:nvSpPr>
        <p:spPr>
          <a:xfrm>
            <a:off x="2881001" y="244805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3" name="Hexagon 662"/>
          <p:cNvSpPr/>
          <p:nvPr/>
        </p:nvSpPr>
        <p:spPr>
          <a:xfrm>
            <a:off x="3220537"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4" name="Hexagon 663"/>
          <p:cNvSpPr/>
          <p:nvPr/>
        </p:nvSpPr>
        <p:spPr>
          <a:xfrm>
            <a:off x="3557987"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5" name="Hexagon 664"/>
          <p:cNvSpPr/>
          <p:nvPr/>
        </p:nvSpPr>
        <p:spPr>
          <a:xfrm>
            <a:off x="3897263"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6" name="Hexagon 665"/>
          <p:cNvSpPr/>
          <p:nvPr/>
        </p:nvSpPr>
        <p:spPr>
          <a:xfrm>
            <a:off x="4234713"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7" name="Hexagon 666"/>
          <p:cNvSpPr/>
          <p:nvPr/>
        </p:nvSpPr>
        <p:spPr>
          <a:xfrm>
            <a:off x="4572163"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8" name="Hexagon 667"/>
          <p:cNvSpPr/>
          <p:nvPr/>
        </p:nvSpPr>
        <p:spPr>
          <a:xfrm>
            <a:off x="4911740"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69" name="Hexagon 668"/>
          <p:cNvSpPr/>
          <p:nvPr/>
        </p:nvSpPr>
        <p:spPr>
          <a:xfrm>
            <a:off x="5251017"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0" name="Hexagon 669"/>
          <p:cNvSpPr/>
          <p:nvPr/>
        </p:nvSpPr>
        <p:spPr>
          <a:xfrm>
            <a:off x="5588467" y="2449021"/>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1" name="Hexagon 670"/>
          <p:cNvSpPr/>
          <p:nvPr/>
        </p:nvSpPr>
        <p:spPr>
          <a:xfrm>
            <a:off x="5929797"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2" name="Hexagon 671"/>
          <p:cNvSpPr/>
          <p:nvPr/>
        </p:nvSpPr>
        <p:spPr>
          <a:xfrm>
            <a:off x="6267593"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3" name="Hexagon 672"/>
          <p:cNvSpPr/>
          <p:nvPr/>
        </p:nvSpPr>
        <p:spPr>
          <a:xfrm>
            <a:off x="6600899"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4" name="Hexagon 673"/>
          <p:cNvSpPr/>
          <p:nvPr/>
        </p:nvSpPr>
        <p:spPr>
          <a:xfrm>
            <a:off x="6938349"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5" name="Hexagon 674"/>
          <p:cNvSpPr/>
          <p:nvPr/>
        </p:nvSpPr>
        <p:spPr>
          <a:xfrm>
            <a:off x="7276782"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6" name="Hexagon 675"/>
          <p:cNvSpPr/>
          <p:nvPr/>
        </p:nvSpPr>
        <p:spPr>
          <a:xfrm>
            <a:off x="7616360"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7" name="Hexagon 676"/>
          <p:cNvSpPr/>
          <p:nvPr/>
        </p:nvSpPr>
        <p:spPr>
          <a:xfrm>
            <a:off x="7952937"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8" name="Hexagon 677"/>
          <p:cNvSpPr/>
          <p:nvPr/>
        </p:nvSpPr>
        <p:spPr>
          <a:xfrm>
            <a:off x="8292515" y="2451627"/>
            <a:ext cx="202104" cy="182312"/>
          </a:xfrm>
          <a:prstGeom prst="hexagon">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679" name="Rectangle 678"/>
          <p:cNvSpPr/>
          <p:nvPr/>
        </p:nvSpPr>
        <p:spPr>
          <a:xfrm>
            <a:off x="499110" y="2537588"/>
            <a:ext cx="8162249" cy="768373"/>
          </a:xfrm>
          <a:prstGeom prst="rect">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kern="0">
              <a:solidFill>
                <a:srgbClr val="FFFFFF"/>
              </a:solidFill>
              <a:latin typeface="Calibri" panose="020F0502020204030204"/>
              <a:cs typeface="+mn-cs"/>
            </a:endParaRPr>
          </a:p>
        </p:txBody>
      </p:sp>
      <p:sp>
        <p:nvSpPr>
          <p:cNvPr id="693" name="TextBox 692"/>
          <p:cNvSpPr txBox="1"/>
          <p:nvPr/>
        </p:nvSpPr>
        <p:spPr>
          <a:xfrm>
            <a:off x="3807940" y="2063405"/>
            <a:ext cx="2046830" cy="409215"/>
          </a:xfrm>
          <a:prstGeom prst="rect">
            <a:avLst/>
          </a:prstGeom>
          <a:noFill/>
        </p:spPr>
        <p:txBody>
          <a:bodyPr wrap="square" rtlCol="0">
            <a:spAutoFit/>
          </a:bodyPr>
          <a:lstStyle/>
          <a:p>
            <a:pPr defTabSz="672161" fontAlgn="auto">
              <a:spcBef>
                <a:spcPts val="0"/>
              </a:spcBef>
              <a:spcAft>
                <a:spcPts val="0"/>
              </a:spcAft>
              <a:defRPr/>
            </a:pPr>
            <a:r>
              <a:rPr lang="en-US" sz="2059" b="0" err="1">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059" b="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51" name="Rectangle 350"/>
          <p:cNvSpPr/>
          <p:nvPr/>
        </p:nvSpPr>
        <p:spPr>
          <a:xfrm>
            <a:off x="499109" y="2665091"/>
            <a:ext cx="8162249" cy="3098519"/>
          </a:xfrm>
          <a:prstGeom prst="rect">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kern="0">
              <a:solidFill>
                <a:srgbClr val="FFFFFF"/>
              </a:solidFill>
              <a:latin typeface="Calibri" panose="020F0502020204030204"/>
              <a:cs typeface="+mn-cs"/>
            </a:endParaRPr>
          </a:p>
        </p:txBody>
      </p:sp>
      <p:sp>
        <p:nvSpPr>
          <p:cNvPr id="352" name="Rectangle 351"/>
          <p:cNvSpPr/>
          <p:nvPr/>
        </p:nvSpPr>
        <p:spPr bwMode="auto">
          <a:xfrm>
            <a:off x="2145813" y="3290413"/>
            <a:ext cx="1575435" cy="9088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Communication</a:t>
            </a:r>
          </a:p>
        </p:txBody>
      </p:sp>
      <p:sp>
        <p:nvSpPr>
          <p:cNvPr id="353" name="Rectangle 352"/>
          <p:cNvSpPr/>
          <p:nvPr/>
        </p:nvSpPr>
        <p:spPr bwMode="auto">
          <a:xfrm>
            <a:off x="556595" y="3286134"/>
            <a:ext cx="1517949" cy="238218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Management</a:t>
            </a:r>
          </a:p>
        </p:txBody>
      </p:sp>
      <p:sp>
        <p:nvSpPr>
          <p:cNvPr id="354" name="Rectangle 353"/>
          <p:cNvSpPr/>
          <p:nvPr/>
        </p:nvSpPr>
        <p:spPr bwMode="auto">
          <a:xfrm>
            <a:off x="3792517" y="3290413"/>
            <a:ext cx="1575435" cy="9088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Reliability</a:t>
            </a:r>
          </a:p>
        </p:txBody>
      </p:sp>
      <p:sp>
        <p:nvSpPr>
          <p:cNvPr id="355" name="Rectangle 354"/>
          <p:cNvSpPr/>
          <p:nvPr/>
        </p:nvSpPr>
        <p:spPr bwMode="auto">
          <a:xfrm>
            <a:off x="5439220" y="3291381"/>
            <a:ext cx="1575435" cy="90788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Hosting</a:t>
            </a: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Subsystem</a:t>
            </a:r>
          </a:p>
        </p:txBody>
      </p:sp>
      <p:sp>
        <p:nvSpPr>
          <p:cNvPr id="359" name="Rectangle 358"/>
          <p:cNvSpPr/>
          <p:nvPr/>
        </p:nvSpPr>
        <p:spPr bwMode="auto">
          <a:xfrm>
            <a:off x="7085924" y="3286134"/>
            <a:ext cx="1525537" cy="238218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Testability</a:t>
            </a:r>
          </a:p>
        </p:txBody>
      </p:sp>
      <p:sp>
        <p:nvSpPr>
          <p:cNvPr id="681" name="Rectangle 680"/>
          <p:cNvSpPr/>
          <p:nvPr/>
        </p:nvSpPr>
        <p:spPr bwMode="auto">
          <a:xfrm>
            <a:off x="2145812" y="4255288"/>
            <a:ext cx="4868844" cy="66492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Federation </a:t>
            </a:r>
          </a:p>
        </p:txBody>
      </p:sp>
      <p:sp>
        <p:nvSpPr>
          <p:cNvPr id="683" name="Rectangle 682"/>
          <p:cNvSpPr/>
          <p:nvPr/>
        </p:nvSpPr>
        <p:spPr bwMode="auto">
          <a:xfrm>
            <a:off x="2145812" y="4976231"/>
            <a:ext cx="4861487" cy="69208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Transport</a:t>
            </a:r>
          </a:p>
        </p:txBody>
      </p:sp>
      <p:sp>
        <p:nvSpPr>
          <p:cNvPr id="707" name="Freeform 17"/>
          <p:cNvSpPr>
            <a:spLocks noChangeAspect="1" noEditPoints="1"/>
          </p:cNvSpPr>
          <p:nvPr/>
        </p:nvSpPr>
        <p:spPr bwMode="black">
          <a:xfrm>
            <a:off x="2862962" y="3375165"/>
            <a:ext cx="217073" cy="217324"/>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8" name="Freeform 15"/>
          <p:cNvSpPr>
            <a:spLocks noChangeAspect="1" noEditPoints="1"/>
          </p:cNvSpPr>
          <p:nvPr/>
        </p:nvSpPr>
        <p:spPr bwMode="black">
          <a:xfrm>
            <a:off x="6097784" y="3365536"/>
            <a:ext cx="207488" cy="207727"/>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0" name="Group 709"/>
          <p:cNvGrpSpPr/>
          <p:nvPr/>
        </p:nvGrpSpPr>
        <p:grpSpPr>
          <a:xfrm>
            <a:off x="4469859" y="4302967"/>
            <a:ext cx="218891" cy="219890"/>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21" name="Freeform 9"/>
          <p:cNvSpPr>
            <a:spLocks noChangeAspect="1" noEditPoints="1"/>
          </p:cNvSpPr>
          <p:nvPr/>
        </p:nvSpPr>
        <p:spPr bwMode="black">
          <a:xfrm>
            <a:off x="1218787" y="3380009"/>
            <a:ext cx="237027" cy="192189"/>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7223" tIns="33611" rIns="67223" bIns="33611" numCol="1" anchor="t" anchorCtr="0" compatLnSpc="1">
            <a:prstTxWarp prst="textNoShape">
              <a:avLst/>
            </a:prstTxWarp>
          </a:bodyPr>
          <a:lstStyle/>
          <a:p>
            <a:pPr defTabSz="685775" fontAlgn="auto">
              <a:spcBef>
                <a:spcPts val="0"/>
              </a:spcBef>
              <a:spcAft>
                <a:spcPts val="0"/>
              </a:spcAft>
              <a:defRPr/>
            </a:pPr>
            <a:endParaRPr lang="en-US" sz="1324" b="0">
              <a:solidFill>
                <a:srgbClr val="FFFFFF"/>
              </a:solidFill>
              <a:latin typeface="Segoe UI"/>
              <a:cs typeface="+mn-cs"/>
            </a:endParaRPr>
          </a:p>
        </p:txBody>
      </p:sp>
      <p:sp>
        <p:nvSpPr>
          <p:cNvPr id="722" name="Freeform 139"/>
          <p:cNvSpPr>
            <a:spLocks noChangeAspect="1" noEditPoints="1"/>
          </p:cNvSpPr>
          <p:nvPr/>
        </p:nvSpPr>
        <p:spPr bwMode="black">
          <a:xfrm>
            <a:off x="4492553" y="5034082"/>
            <a:ext cx="175211" cy="211007"/>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3" name="Rectangle 722"/>
          <p:cNvSpPr/>
          <p:nvPr/>
        </p:nvSpPr>
        <p:spPr bwMode="auto">
          <a:xfrm>
            <a:off x="551949" y="2562554"/>
            <a:ext cx="8059513" cy="66492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324" b="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685445">
              <a:lnSpc>
                <a:spcPct val="90000"/>
              </a:lnSpc>
              <a:defRPr/>
            </a:pPr>
            <a:r>
              <a:rPr lang="en-US" sz="1324" b="0">
                <a:gradFill>
                  <a:gsLst>
                    <a:gs pos="0">
                      <a:srgbClr val="FFFFFF"/>
                    </a:gs>
                    <a:gs pos="100000">
                      <a:srgbClr val="FFFFFF"/>
                    </a:gs>
                  </a:gsLst>
                  <a:lin ang="5400000" scaled="0"/>
                </a:gradFill>
                <a:latin typeface="Segoe UI"/>
                <a:ea typeface="Segoe UI" pitchFamily="34" charset="0"/>
                <a:cs typeface="Segoe UI" pitchFamily="34" charset="0"/>
              </a:rPr>
              <a:t>Application Programming Models </a:t>
            </a:r>
          </a:p>
        </p:txBody>
      </p:sp>
      <p:sp>
        <p:nvSpPr>
          <p:cNvPr id="724" name="Freeform 5"/>
          <p:cNvSpPr>
            <a:spLocks noEditPoints="1"/>
          </p:cNvSpPr>
          <p:nvPr/>
        </p:nvSpPr>
        <p:spPr bwMode="black">
          <a:xfrm>
            <a:off x="4448873" y="2644740"/>
            <a:ext cx="276337" cy="236180"/>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775" fontAlgn="auto">
              <a:spcBef>
                <a:spcPts val="0"/>
              </a:spcBef>
              <a:spcAft>
                <a:spcPts val="0"/>
              </a:spcAft>
              <a:defRPr/>
            </a:pPr>
            <a:endParaRPr lang="en-US" sz="1324" b="0">
              <a:solidFill>
                <a:srgbClr val="FFFFFF"/>
              </a:solidFill>
              <a:latin typeface="Segoe UI"/>
              <a:cs typeface="+mn-cs"/>
            </a:endParaRPr>
          </a:p>
        </p:txBody>
      </p:sp>
      <p:sp>
        <p:nvSpPr>
          <p:cNvPr id="725" name="Freeform 115"/>
          <p:cNvSpPr>
            <a:spLocks noChangeAspect="1" noEditPoints="1"/>
          </p:cNvSpPr>
          <p:nvPr/>
        </p:nvSpPr>
        <p:spPr bwMode="black">
          <a:xfrm>
            <a:off x="7778308" y="3365000"/>
            <a:ext cx="205022" cy="20136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68573" tIns="34286" rIns="68573" bIns="34286" numCol="1" anchor="t" anchorCtr="0" compatLnSpc="1">
            <a:prstTxWarp prst="textNoShape">
              <a:avLst/>
            </a:prstTxWarp>
          </a:bodyPr>
          <a:lstStyle/>
          <a:p>
            <a:pPr defTabSz="685775" fontAlgn="auto">
              <a:spcBef>
                <a:spcPts val="0"/>
              </a:spcBef>
              <a:spcAft>
                <a:spcPts val="0"/>
              </a:spcAft>
              <a:defRPr/>
            </a:pPr>
            <a:endParaRPr lang="en-US" sz="1324" b="0">
              <a:solidFill>
                <a:srgbClr val="000000"/>
              </a:solidFill>
              <a:latin typeface="Segoe UI"/>
              <a:cs typeface="+mn-cs"/>
            </a:endParaRPr>
          </a:p>
        </p:txBody>
      </p:sp>
      <p:sp>
        <p:nvSpPr>
          <p:cNvPr id="801" name="Right Arrow 800"/>
          <p:cNvSpPr/>
          <p:nvPr/>
        </p:nvSpPr>
        <p:spPr>
          <a:xfrm rot="5400000">
            <a:off x="1438019" y="3235510"/>
            <a:ext cx="358794" cy="365219"/>
          </a:xfrm>
          <a:prstGeom prst="rightArrow">
            <a:avLst/>
          </a:prstGeom>
          <a:solidFill>
            <a:srgbClr val="5B9BD5"/>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802" name="Right Arrow 801"/>
          <p:cNvSpPr/>
          <p:nvPr/>
        </p:nvSpPr>
        <p:spPr>
          <a:xfrm rot="5400000">
            <a:off x="4509768" y="3219982"/>
            <a:ext cx="358794" cy="365219"/>
          </a:xfrm>
          <a:prstGeom prst="rightArrow">
            <a:avLst/>
          </a:prstGeom>
          <a:solidFill>
            <a:srgbClr val="5B9BD5"/>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sp>
        <p:nvSpPr>
          <p:cNvPr id="803" name="Right Arrow 802"/>
          <p:cNvSpPr/>
          <p:nvPr/>
        </p:nvSpPr>
        <p:spPr>
          <a:xfrm rot="5400000">
            <a:off x="7533475" y="3226501"/>
            <a:ext cx="358794" cy="365219"/>
          </a:xfrm>
          <a:prstGeom prst="rightArrow">
            <a:avLst/>
          </a:prstGeom>
          <a:solidFill>
            <a:srgbClr val="5B9BD5"/>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b="0" kern="0">
              <a:solidFill>
                <a:srgbClr val="FFFFFF"/>
              </a:solidFill>
              <a:latin typeface="Calibri" panose="020F0502020204030204"/>
              <a:cs typeface="+mn-cs"/>
            </a:endParaRPr>
          </a:p>
        </p:txBody>
      </p:sp>
      <p:grpSp>
        <p:nvGrpSpPr>
          <p:cNvPr id="804" name="Group 803"/>
          <p:cNvGrpSpPr/>
          <p:nvPr/>
        </p:nvGrpSpPr>
        <p:grpSpPr>
          <a:xfrm>
            <a:off x="693030" y="3683457"/>
            <a:ext cx="1876098" cy="1512324"/>
            <a:chOff x="967123" y="3315404"/>
            <a:chExt cx="2551986" cy="2057157"/>
          </a:xfrm>
        </p:grpSpPr>
        <p:sp>
          <p:nvSpPr>
            <p:cNvPr id="805" name="Rectangle 804"/>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algn="ctr" defTabSz="672161" fontAlgn="auto">
                <a:spcBef>
                  <a:spcPts val="0"/>
                </a:spcBef>
                <a:spcAft>
                  <a:spcPts val="0"/>
                </a:spcAft>
                <a:defRPr/>
              </a:pPr>
              <a:r>
                <a:rPr lang="en-US" sz="1765" kern="0">
                  <a:solidFill>
                    <a:srgbClr val="FFFFFF"/>
                  </a:solidFill>
                  <a:latin typeface="Segoe UI Light"/>
                  <a:cs typeface="+mn-cs"/>
                </a:rPr>
                <a:t>Azure</a:t>
              </a:r>
              <a:r>
                <a:rPr lang="en-US" sz="1765" b="0" kern="0">
                  <a:solidFill>
                    <a:srgbClr val="FFFFFF"/>
                  </a:solidFill>
                  <a:latin typeface="Segoe UI Light"/>
                  <a:cs typeface="+mn-cs"/>
                </a:rPr>
                <a:t> </a:t>
              </a:r>
            </a:p>
          </p:txBody>
        </p:sp>
        <p:sp>
          <p:nvSpPr>
            <p:cNvPr id="806" name="Rectangle 805"/>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Windows</a:t>
              </a:r>
            </a:p>
            <a:p>
              <a:pPr algn="ctr" defTabSz="672161" fontAlgn="auto">
                <a:spcBef>
                  <a:spcPts val="0"/>
                </a:spcBef>
                <a:spcAft>
                  <a:spcPts val="0"/>
                </a:spcAft>
                <a:defRPr/>
              </a:pPr>
              <a:r>
                <a:rPr lang="en-US" sz="735" kern="0">
                  <a:solidFill>
                    <a:srgbClr val="FFFFFF"/>
                  </a:solidFill>
                  <a:latin typeface="Calibri" panose="020F0502020204030204"/>
                  <a:cs typeface="+mn-cs"/>
                </a:rPr>
                <a:t>Server</a:t>
              </a:r>
            </a:p>
          </p:txBody>
        </p:sp>
        <p:sp>
          <p:nvSpPr>
            <p:cNvPr id="807" name="Rectangle 806"/>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Linux</a:t>
              </a:r>
            </a:p>
          </p:txBody>
        </p:sp>
        <p:pic>
          <p:nvPicPr>
            <p:cNvPr id="808" name="Picture 807"/>
            <p:cNvPicPr>
              <a:picLocks noChangeAspect="1"/>
            </p:cNvPicPr>
            <p:nvPr/>
          </p:nvPicPr>
          <p:blipFill>
            <a:blip r:embed="rId4">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809" name="Group 808"/>
          <p:cNvGrpSpPr/>
          <p:nvPr/>
        </p:nvGrpSpPr>
        <p:grpSpPr>
          <a:xfrm>
            <a:off x="6787910" y="3683458"/>
            <a:ext cx="1876098" cy="1538147"/>
            <a:chOff x="8577887" y="3302049"/>
            <a:chExt cx="2551986" cy="2092284"/>
          </a:xfrm>
        </p:grpSpPr>
        <p:sp>
          <p:nvSpPr>
            <p:cNvPr id="810" name="Rectangle 809"/>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algn="ctr" defTabSz="672161" fontAlgn="auto">
                <a:spcBef>
                  <a:spcPts val="0"/>
                </a:spcBef>
                <a:spcAft>
                  <a:spcPts val="0"/>
                </a:spcAft>
                <a:defRPr/>
              </a:pPr>
              <a:r>
                <a:rPr lang="en-US" sz="1765" kern="0">
                  <a:solidFill>
                    <a:srgbClr val="FFFFFF"/>
                  </a:solidFill>
                  <a:latin typeface="Segoe UI Light"/>
                  <a:cs typeface="+mn-cs"/>
                </a:rPr>
                <a:t>Hosted Clouds</a:t>
              </a:r>
            </a:p>
          </p:txBody>
        </p:sp>
        <p:sp>
          <p:nvSpPr>
            <p:cNvPr id="811" name="Rectangle 810"/>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Windows</a:t>
              </a:r>
            </a:p>
            <a:p>
              <a:pPr algn="ctr" defTabSz="672161" fontAlgn="auto">
                <a:spcBef>
                  <a:spcPts val="0"/>
                </a:spcBef>
                <a:spcAft>
                  <a:spcPts val="0"/>
                </a:spcAft>
                <a:defRPr/>
              </a:pPr>
              <a:r>
                <a:rPr lang="en-US" sz="735" kern="0">
                  <a:solidFill>
                    <a:srgbClr val="FFFFFF"/>
                  </a:solidFill>
                  <a:latin typeface="Calibri" panose="020F0502020204030204"/>
                  <a:cs typeface="+mn-cs"/>
                </a:rPr>
                <a:t>Server</a:t>
              </a:r>
            </a:p>
          </p:txBody>
        </p:sp>
        <p:sp>
          <p:nvSpPr>
            <p:cNvPr id="812" name="Rectangle 811"/>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Linux</a:t>
              </a:r>
            </a:p>
          </p:txBody>
        </p:sp>
        <p:pic>
          <p:nvPicPr>
            <p:cNvPr id="813" name="Picture 812"/>
            <p:cNvPicPr>
              <a:picLocks noChangeAspect="1"/>
            </p:cNvPicPr>
            <p:nvPr/>
          </p:nvPicPr>
          <p:blipFill>
            <a:blip r:embed="rId4">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814" name="Rectangle 813"/>
          <p:cNvSpPr/>
          <p:nvPr/>
        </p:nvSpPr>
        <p:spPr>
          <a:xfrm>
            <a:off x="517812" y="2537588"/>
            <a:ext cx="8162249" cy="768373"/>
          </a:xfrm>
          <a:prstGeom prst="rect">
            <a:avLst/>
          </a:prstGeom>
          <a:solidFill>
            <a:srgbClr val="662E93"/>
          </a:solidFill>
          <a:ln w="12700" cap="flat" cmpd="sng" algn="ctr">
            <a:noFill/>
            <a:prstDash val="solid"/>
            <a:miter lim="800000"/>
          </a:ln>
          <a:effectLst/>
        </p:spPr>
        <p:txBody>
          <a:bodyPr rtlCol="0" anchor="ctr"/>
          <a:lstStyle/>
          <a:p>
            <a:pPr algn="ctr" defTabSz="672161" fontAlgn="auto">
              <a:spcBef>
                <a:spcPts val="0"/>
              </a:spcBef>
              <a:spcAft>
                <a:spcPts val="0"/>
              </a:spcAft>
              <a:defRPr/>
            </a:pPr>
            <a:endParaRPr lang="en-US" sz="1324" kern="0">
              <a:solidFill>
                <a:srgbClr val="FFFFFF"/>
              </a:solidFill>
              <a:latin typeface="Calibri" panose="020F0502020204030204"/>
              <a:cs typeface="+mn-cs"/>
            </a:endParaRPr>
          </a:p>
        </p:txBody>
      </p:sp>
      <p:sp>
        <p:nvSpPr>
          <p:cNvPr id="815" name="TextBox 814"/>
          <p:cNvSpPr txBox="1"/>
          <p:nvPr/>
        </p:nvSpPr>
        <p:spPr>
          <a:xfrm>
            <a:off x="3869422" y="2533445"/>
            <a:ext cx="1703555" cy="409215"/>
          </a:xfrm>
          <a:prstGeom prst="rect">
            <a:avLst/>
          </a:prstGeom>
          <a:noFill/>
        </p:spPr>
        <p:txBody>
          <a:bodyPr wrap="square" rtlCol="0">
            <a:spAutoFit/>
          </a:bodyPr>
          <a:lstStyle/>
          <a:p>
            <a:pPr defTabSz="672161" fontAlgn="auto">
              <a:spcBef>
                <a:spcPts val="0"/>
              </a:spcBef>
              <a:spcAft>
                <a:spcPts val="0"/>
              </a:spcAft>
              <a:defRPr/>
            </a:pPr>
            <a:r>
              <a:rPr lang="en-US" sz="2059">
                <a:solidFill>
                  <a:srgbClr val="FFFFFF"/>
                </a:solidFill>
                <a:latin typeface="Segoe UI Light"/>
                <a:cs typeface="+mn-cs"/>
              </a:rPr>
              <a:t>Service Fabric</a:t>
            </a:r>
          </a:p>
        </p:txBody>
      </p:sp>
      <p:grpSp>
        <p:nvGrpSpPr>
          <p:cNvPr id="816" name="Group 815"/>
          <p:cNvGrpSpPr/>
          <p:nvPr/>
        </p:nvGrpSpPr>
        <p:grpSpPr>
          <a:xfrm>
            <a:off x="2851555" y="3483970"/>
            <a:ext cx="3570560" cy="2073737"/>
            <a:chOff x="3570769" y="4054765"/>
            <a:chExt cx="4856898" cy="2820828"/>
          </a:xfrm>
        </p:grpSpPr>
        <p:pic>
          <p:nvPicPr>
            <p:cNvPr id="817" name="Picture 816"/>
            <p:cNvPicPr>
              <a:picLocks noChangeAspect="1"/>
            </p:cNvPicPr>
            <p:nvPr/>
          </p:nvPicPr>
          <p:blipFill>
            <a:blip r:embed="rId5"/>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algn="ctr" defTabSz="672161" fontAlgn="auto">
                  <a:spcBef>
                    <a:spcPts val="0"/>
                  </a:spcBef>
                  <a:spcAft>
                    <a:spcPts val="0"/>
                  </a:spcAft>
                  <a:defRPr/>
                </a:pPr>
                <a:r>
                  <a:rPr lang="en-US" sz="1765" kern="0">
                    <a:solidFill>
                      <a:srgbClr val="FFFFFF"/>
                    </a:solidFill>
                    <a:latin typeface="Segoe UI Light"/>
                    <a:cs typeface="+mn-cs"/>
                  </a:rPr>
                  <a:t>Private Clouds</a:t>
                </a:r>
                <a:endParaRPr lang="en-US" sz="1028" b="0" kern="0">
                  <a:solidFill>
                    <a:srgbClr val="FFFFFF"/>
                  </a:solidFill>
                  <a:latin typeface="Segoe UI Light"/>
                  <a:cs typeface="+mn-cs"/>
                </a:endParaRPr>
              </a:p>
            </p:txBody>
          </p:sp>
          <p:sp>
            <p:nvSpPr>
              <p:cNvPr id="820" name="Rectangle 819"/>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Windows</a:t>
                </a:r>
              </a:p>
              <a:p>
                <a:pPr algn="ctr" defTabSz="672161" fontAlgn="auto">
                  <a:spcBef>
                    <a:spcPts val="0"/>
                  </a:spcBef>
                  <a:spcAft>
                    <a:spcPts val="0"/>
                  </a:spcAft>
                  <a:defRPr/>
                </a:pPr>
                <a:r>
                  <a:rPr lang="en-US" sz="735" kern="0">
                    <a:solidFill>
                      <a:srgbClr val="FFFFFF"/>
                    </a:solidFill>
                    <a:latin typeface="Calibri" panose="020F0502020204030204"/>
                    <a:cs typeface="+mn-cs"/>
                  </a:rPr>
                  <a:t>Server</a:t>
                </a:r>
              </a:p>
            </p:txBody>
          </p:sp>
          <p:sp>
            <p:nvSpPr>
              <p:cNvPr id="821" name="Rectangle 820"/>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672161" fontAlgn="auto">
                  <a:spcBef>
                    <a:spcPts val="0"/>
                  </a:spcBef>
                  <a:spcAft>
                    <a:spcPts val="0"/>
                  </a:spcAft>
                  <a:defRPr/>
                </a:pPr>
                <a:r>
                  <a:rPr lang="en-US" sz="735" kern="0">
                    <a:solidFill>
                      <a:srgbClr val="FFFFFF"/>
                    </a:solidFill>
                    <a:latin typeface="Calibri" panose="020F0502020204030204"/>
                    <a:cs typeface="+mn-cs"/>
                  </a:rPr>
                  <a:t>Linux</a:t>
                </a:r>
              </a:p>
            </p:txBody>
          </p:sp>
        </p:grpSp>
      </p:grpSp>
      <p:sp>
        <p:nvSpPr>
          <p:cNvPr id="822" name="TextBox 821"/>
          <p:cNvSpPr txBox="1"/>
          <p:nvPr/>
        </p:nvSpPr>
        <p:spPr>
          <a:xfrm>
            <a:off x="579607" y="2623939"/>
            <a:ext cx="902951" cy="36343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High Availability</a:t>
            </a:r>
          </a:p>
        </p:txBody>
      </p:sp>
      <p:sp>
        <p:nvSpPr>
          <p:cNvPr id="823" name="TextBox 822"/>
          <p:cNvSpPr txBox="1"/>
          <p:nvPr/>
        </p:nvSpPr>
        <p:spPr>
          <a:xfrm>
            <a:off x="1647780" y="3073702"/>
            <a:ext cx="869951"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Hyper-Scale</a:t>
            </a:r>
          </a:p>
        </p:txBody>
      </p:sp>
      <p:sp>
        <p:nvSpPr>
          <p:cNvPr id="824" name="TextBox 823"/>
          <p:cNvSpPr txBox="1"/>
          <p:nvPr/>
        </p:nvSpPr>
        <p:spPr>
          <a:xfrm>
            <a:off x="1611923" y="2650684"/>
            <a:ext cx="1032074" cy="36343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Hybrid Operations</a:t>
            </a:r>
          </a:p>
        </p:txBody>
      </p:sp>
      <p:sp>
        <p:nvSpPr>
          <p:cNvPr id="825" name="TextBox 824"/>
          <p:cNvSpPr txBox="1"/>
          <p:nvPr/>
        </p:nvSpPr>
        <p:spPr>
          <a:xfrm>
            <a:off x="2023890" y="2880220"/>
            <a:ext cx="790130"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High Density</a:t>
            </a:r>
          </a:p>
        </p:txBody>
      </p:sp>
      <p:sp>
        <p:nvSpPr>
          <p:cNvPr id="826" name="TextBox 825"/>
          <p:cNvSpPr txBox="1"/>
          <p:nvPr/>
        </p:nvSpPr>
        <p:spPr>
          <a:xfrm>
            <a:off x="3046386" y="2848528"/>
            <a:ext cx="984540" cy="36343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Rolling Upgrades</a:t>
            </a:r>
          </a:p>
        </p:txBody>
      </p:sp>
      <p:sp>
        <p:nvSpPr>
          <p:cNvPr id="827" name="TextBox 826"/>
          <p:cNvSpPr txBox="1"/>
          <p:nvPr/>
        </p:nvSpPr>
        <p:spPr>
          <a:xfrm>
            <a:off x="4048145" y="3043470"/>
            <a:ext cx="984540"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Stateful services</a:t>
            </a:r>
          </a:p>
        </p:txBody>
      </p:sp>
      <p:sp>
        <p:nvSpPr>
          <p:cNvPr id="828" name="TextBox 827"/>
          <p:cNvSpPr txBox="1"/>
          <p:nvPr/>
        </p:nvSpPr>
        <p:spPr>
          <a:xfrm>
            <a:off x="4417679" y="2871352"/>
            <a:ext cx="984540"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Low Latency</a:t>
            </a:r>
          </a:p>
        </p:txBody>
      </p:sp>
      <p:sp>
        <p:nvSpPr>
          <p:cNvPr id="829" name="TextBox 828"/>
          <p:cNvSpPr txBox="1"/>
          <p:nvPr/>
        </p:nvSpPr>
        <p:spPr>
          <a:xfrm>
            <a:off x="5734514" y="2941705"/>
            <a:ext cx="984540" cy="363433"/>
          </a:xfrm>
          <a:prstGeom prst="rect">
            <a:avLst/>
          </a:prstGeom>
          <a:noFill/>
        </p:spPr>
        <p:txBody>
          <a:bodyPr wrap="square" rtlCol="0">
            <a:spAutoFit/>
          </a:bodyPr>
          <a:lstStyle/>
          <a:p>
            <a:pPr algn="ctr" defTabSz="672161" fontAlgn="auto">
              <a:spcBef>
                <a:spcPts val="0"/>
              </a:spcBef>
              <a:spcAft>
                <a:spcPts val="0"/>
              </a:spcAft>
              <a:defRPr/>
            </a:pPr>
            <a:r>
              <a:rPr lang="en-US" sz="881">
                <a:solidFill>
                  <a:srgbClr val="FFFFFF"/>
                </a:solidFill>
                <a:latin typeface="Segoe UI Light"/>
                <a:cs typeface="+mn-cs"/>
              </a:rPr>
              <a:t>Fast startup &amp; shutdown</a:t>
            </a:r>
          </a:p>
        </p:txBody>
      </p:sp>
      <p:sp>
        <p:nvSpPr>
          <p:cNvPr id="830" name="TextBox 829"/>
          <p:cNvSpPr txBox="1"/>
          <p:nvPr/>
        </p:nvSpPr>
        <p:spPr>
          <a:xfrm>
            <a:off x="6435824" y="2562416"/>
            <a:ext cx="1280584" cy="4989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Container Orchestration &amp; lifecycle management</a:t>
            </a:r>
          </a:p>
        </p:txBody>
      </p:sp>
      <p:sp>
        <p:nvSpPr>
          <p:cNvPr id="831" name="TextBox 830"/>
          <p:cNvSpPr txBox="1"/>
          <p:nvPr/>
        </p:nvSpPr>
        <p:spPr>
          <a:xfrm>
            <a:off x="7523826" y="2909240"/>
            <a:ext cx="1144805" cy="363433"/>
          </a:xfrm>
          <a:prstGeom prst="rect">
            <a:avLst/>
          </a:prstGeom>
          <a:noFill/>
        </p:spPr>
        <p:txBody>
          <a:bodyPr wrap="square" rtlCol="0">
            <a:spAutoFit/>
          </a:bodyPr>
          <a:lstStyle/>
          <a:p>
            <a:pPr algn="ctr" defTabSz="672161" fontAlgn="auto">
              <a:spcBef>
                <a:spcPts val="0"/>
              </a:spcBef>
              <a:spcAft>
                <a:spcPts val="0"/>
              </a:spcAft>
              <a:defRPr/>
            </a:pPr>
            <a:r>
              <a:rPr lang="en-US" sz="881">
                <a:solidFill>
                  <a:srgbClr val="FFFFFF"/>
                </a:solidFill>
                <a:latin typeface="Segoe UI Light"/>
                <a:cs typeface="+mn-cs"/>
              </a:rPr>
              <a:t>Replication &amp; Failover</a:t>
            </a:r>
          </a:p>
        </p:txBody>
      </p:sp>
      <p:sp>
        <p:nvSpPr>
          <p:cNvPr id="832" name="TextBox 831"/>
          <p:cNvSpPr txBox="1"/>
          <p:nvPr/>
        </p:nvSpPr>
        <p:spPr>
          <a:xfrm>
            <a:off x="635295" y="2820951"/>
            <a:ext cx="869951" cy="498983"/>
          </a:xfrm>
          <a:prstGeom prst="rect">
            <a:avLst/>
          </a:prstGeom>
          <a:noFill/>
        </p:spPr>
        <p:txBody>
          <a:bodyPr wrap="square" rtlCol="0">
            <a:spAutoFit/>
          </a:bodyPr>
          <a:lstStyle/>
          <a:p>
            <a:pPr algn="ctr" defTabSz="672161" fontAlgn="auto">
              <a:spcBef>
                <a:spcPts val="0"/>
              </a:spcBef>
              <a:spcAft>
                <a:spcPts val="0"/>
              </a:spcAft>
              <a:defRPr/>
            </a:pPr>
            <a:r>
              <a:rPr lang="en-US" sz="881">
                <a:solidFill>
                  <a:srgbClr val="FFFFFF"/>
                </a:solidFill>
                <a:latin typeface="Segoe UI Light"/>
                <a:cs typeface="+mn-cs"/>
              </a:rPr>
              <a:t>Simple programming models</a:t>
            </a:r>
          </a:p>
        </p:txBody>
      </p:sp>
      <p:sp>
        <p:nvSpPr>
          <p:cNvPr id="833" name="TextBox 832"/>
          <p:cNvSpPr txBox="1"/>
          <p:nvPr/>
        </p:nvSpPr>
        <p:spPr>
          <a:xfrm>
            <a:off x="6719056" y="2987114"/>
            <a:ext cx="984540"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Load balancing</a:t>
            </a:r>
          </a:p>
        </p:txBody>
      </p:sp>
      <p:sp>
        <p:nvSpPr>
          <p:cNvPr id="834" name="TextBox 833"/>
          <p:cNvSpPr txBox="1"/>
          <p:nvPr/>
        </p:nvSpPr>
        <p:spPr>
          <a:xfrm>
            <a:off x="7797340" y="2649628"/>
            <a:ext cx="1032074"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Self-healing</a:t>
            </a:r>
          </a:p>
        </p:txBody>
      </p:sp>
      <p:sp>
        <p:nvSpPr>
          <p:cNvPr id="835" name="TextBox 834"/>
          <p:cNvSpPr txBox="1"/>
          <p:nvPr/>
        </p:nvSpPr>
        <p:spPr>
          <a:xfrm>
            <a:off x="2739318" y="2621761"/>
            <a:ext cx="999571"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Data Partitioning</a:t>
            </a:r>
          </a:p>
        </p:txBody>
      </p:sp>
      <p:sp>
        <p:nvSpPr>
          <p:cNvPr id="836" name="TextBox 835"/>
          <p:cNvSpPr txBox="1"/>
          <p:nvPr/>
        </p:nvSpPr>
        <p:spPr>
          <a:xfrm>
            <a:off x="2780017" y="3077848"/>
            <a:ext cx="1131005" cy="22788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Automated Rollback</a:t>
            </a:r>
          </a:p>
        </p:txBody>
      </p:sp>
      <p:sp>
        <p:nvSpPr>
          <p:cNvPr id="837" name="TextBox 836"/>
          <p:cNvSpPr txBox="1"/>
          <p:nvPr/>
        </p:nvSpPr>
        <p:spPr>
          <a:xfrm>
            <a:off x="5536187" y="2577028"/>
            <a:ext cx="984540" cy="363433"/>
          </a:xfrm>
          <a:prstGeom prst="rect">
            <a:avLst/>
          </a:prstGeom>
          <a:noFill/>
        </p:spPr>
        <p:txBody>
          <a:bodyPr wrap="square" rtlCol="0">
            <a:spAutoFit/>
          </a:bodyPr>
          <a:lstStyle/>
          <a:p>
            <a:pPr algn="ctr" defTabSz="672161" fontAlgn="auto">
              <a:spcBef>
                <a:spcPts val="0"/>
              </a:spcBef>
              <a:spcAft>
                <a:spcPts val="0"/>
              </a:spcAft>
              <a:defRPr/>
            </a:pPr>
            <a:r>
              <a:rPr lang="en-US" sz="881">
                <a:solidFill>
                  <a:srgbClr val="FFFFFF"/>
                </a:solidFill>
                <a:latin typeface="Segoe UI Light"/>
                <a:cs typeface="+mn-cs"/>
              </a:rPr>
              <a:t>Health Monitoring</a:t>
            </a:r>
          </a:p>
        </p:txBody>
      </p:sp>
      <p:sp>
        <p:nvSpPr>
          <p:cNvPr id="838" name="TextBox 837"/>
          <p:cNvSpPr txBox="1"/>
          <p:nvPr/>
        </p:nvSpPr>
        <p:spPr>
          <a:xfrm>
            <a:off x="5175771" y="2880220"/>
            <a:ext cx="999571" cy="363433"/>
          </a:xfrm>
          <a:prstGeom prst="rect">
            <a:avLst/>
          </a:prstGeom>
          <a:noFill/>
        </p:spPr>
        <p:txBody>
          <a:bodyPr wrap="square" rtlCol="0">
            <a:spAutoFit/>
          </a:bodyPr>
          <a:lstStyle/>
          <a:p>
            <a:pPr defTabSz="672161" fontAlgn="auto">
              <a:spcBef>
                <a:spcPts val="0"/>
              </a:spcBef>
              <a:spcAft>
                <a:spcPts val="0"/>
              </a:spcAft>
              <a:defRPr/>
            </a:pPr>
            <a:r>
              <a:rPr lang="en-US" sz="881">
                <a:solidFill>
                  <a:srgbClr val="FFFFFF"/>
                </a:solidFill>
                <a:latin typeface="Segoe UI Light"/>
                <a:cs typeface="+mn-cs"/>
              </a:rPr>
              <a:t>Placement Constraints</a:t>
            </a:r>
          </a:p>
        </p:txBody>
      </p:sp>
      <p:sp>
        <p:nvSpPr>
          <p:cNvPr id="682" name="Freeform 681"/>
          <p:cNvSpPr>
            <a:spLocks noChangeAspect="1"/>
          </p:cNvSpPr>
          <p:nvPr/>
        </p:nvSpPr>
        <p:spPr bwMode="black">
          <a:xfrm>
            <a:off x="4499478" y="3380010"/>
            <a:ext cx="170830" cy="171545"/>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a:gradFill>
                <a:gsLst>
                  <a:gs pos="0">
                    <a:srgbClr val="FFFFFF"/>
                  </a:gs>
                  <a:gs pos="100000">
                    <a:srgbClr val="FFFFFF"/>
                  </a:gs>
                </a:gsLst>
                <a:lin ang="5400000" scaled="0"/>
              </a:gradFill>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952325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01"/>
                                        </p:tgtEl>
                                      </p:cBhvr>
                                    </p:animEffect>
                                    <p:set>
                                      <p:cBhvr>
                                        <p:cTn id="7" dur="1" fill="hold">
                                          <p:stCondLst>
                                            <p:cond delay="499"/>
                                          </p:stCondLst>
                                        </p:cTn>
                                        <p:tgtEl>
                                          <p:spTgt spid="80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02"/>
                                        </p:tgtEl>
                                      </p:cBhvr>
                                    </p:animEffect>
                                    <p:set>
                                      <p:cBhvr>
                                        <p:cTn id="10" dur="1" fill="hold">
                                          <p:stCondLst>
                                            <p:cond delay="499"/>
                                          </p:stCondLst>
                                        </p:cTn>
                                        <p:tgtEl>
                                          <p:spTgt spid="80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03"/>
                                        </p:tgtEl>
                                      </p:cBhvr>
                                    </p:animEffect>
                                    <p:set>
                                      <p:cBhvr>
                                        <p:cTn id="13" dur="1" fill="hold">
                                          <p:stCondLst>
                                            <p:cond delay="499"/>
                                          </p:stCondLst>
                                        </p:cTn>
                                        <p:tgtEl>
                                          <p:spTgt spid="80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04"/>
                                        </p:tgtEl>
                                      </p:cBhvr>
                                    </p:animEffect>
                                    <p:set>
                                      <p:cBhvr>
                                        <p:cTn id="16" dur="1" fill="hold">
                                          <p:stCondLst>
                                            <p:cond delay="499"/>
                                          </p:stCondLst>
                                        </p:cTn>
                                        <p:tgtEl>
                                          <p:spTgt spid="80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09"/>
                                        </p:tgtEl>
                                      </p:cBhvr>
                                    </p:animEffect>
                                    <p:set>
                                      <p:cBhvr>
                                        <p:cTn id="19" dur="1" fill="hold">
                                          <p:stCondLst>
                                            <p:cond delay="499"/>
                                          </p:stCondLst>
                                        </p:cTn>
                                        <p:tgtEl>
                                          <p:spTgt spid="80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814"/>
                                        </p:tgtEl>
                                      </p:cBhvr>
                                    </p:animEffect>
                                    <p:set>
                                      <p:cBhvr>
                                        <p:cTn id="22" dur="1" fill="hold">
                                          <p:stCondLst>
                                            <p:cond delay="499"/>
                                          </p:stCondLst>
                                        </p:cTn>
                                        <p:tgtEl>
                                          <p:spTgt spid="81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16"/>
                                        </p:tgtEl>
                                      </p:cBhvr>
                                    </p:animEffect>
                                    <p:set>
                                      <p:cBhvr>
                                        <p:cTn id="25" dur="1" fill="hold">
                                          <p:stCondLst>
                                            <p:cond delay="499"/>
                                          </p:stCondLst>
                                        </p:cTn>
                                        <p:tgtEl>
                                          <p:spTgt spid="81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22"/>
                                        </p:tgtEl>
                                      </p:cBhvr>
                                    </p:animEffect>
                                    <p:set>
                                      <p:cBhvr>
                                        <p:cTn id="28" dur="1" fill="hold">
                                          <p:stCondLst>
                                            <p:cond delay="499"/>
                                          </p:stCondLst>
                                        </p:cTn>
                                        <p:tgtEl>
                                          <p:spTgt spid="8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23"/>
                                        </p:tgtEl>
                                      </p:cBhvr>
                                    </p:animEffect>
                                    <p:set>
                                      <p:cBhvr>
                                        <p:cTn id="31" dur="1" fill="hold">
                                          <p:stCondLst>
                                            <p:cond delay="499"/>
                                          </p:stCondLst>
                                        </p:cTn>
                                        <p:tgtEl>
                                          <p:spTgt spid="82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824"/>
                                        </p:tgtEl>
                                      </p:cBhvr>
                                    </p:animEffect>
                                    <p:set>
                                      <p:cBhvr>
                                        <p:cTn id="34" dur="1" fill="hold">
                                          <p:stCondLst>
                                            <p:cond delay="499"/>
                                          </p:stCondLst>
                                        </p:cTn>
                                        <p:tgtEl>
                                          <p:spTgt spid="824"/>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825"/>
                                        </p:tgtEl>
                                      </p:cBhvr>
                                    </p:animEffect>
                                    <p:set>
                                      <p:cBhvr>
                                        <p:cTn id="37" dur="1" fill="hold">
                                          <p:stCondLst>
                                            <p:cond delay="499"/>
                                          </p:stCondLst>
                                        </p:cTn>
                                        <p:tgtEl>
                                          <p:spTgt spid="82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826"/>
                                        </p:tgtEl>
                                      </p:cBhvr>
                                    </p:animEffect>
                                    <p:set>
                                      <p:cBhvr>
                                        <p:cTn id="40" dur="1" fill="hold">
                                          <p:stCondLst>
                                            <p:cond delay="499"/>
                                          </p:stCondLst>
                                        </p:cTn>
                                        <p:tgtEl>
                                          <p:spTgt spid="826"/>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827"/>
                                        </p:tgtEl>
                                      </p:cBhvr>
                                    </p:animEffect>
                                    <p:set>
                                      <p:cBhvr>
                                        <p:cTn id="43" dur="1" fill="hold">
                                          <p:stCondLst>
                                            <p:cond delay="499"/>
                                          </p:stCondLst>
                                        </p:cTn>
                                        <p:tgtEl>
                                          <p:spTgt spid="8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828"/>
                                        </p:tgtEl>
                                      </p:cBhvr>
                                    </p:animEffect>
                                    <p:set>
                                      <p:cBhvr>
                                        <p:cTn id="46" dur="1" fill="hold">
                                          <p:stCondLst>
                                            <p:cond delay="499"/>
                                          </p:stCondLst>
                                        </p:cTn>
                                        <p:tgtEl>
                                          <p:spTgt spid="82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829"/>
                                        </p:tgtEl>
                                      </p:cBhvr>
                                    </p:animEffect>
                                    <p:set>
                                      <p:cBhvr>
                                        <p:cTn id="49" dur="1" fill="hold">
                                          <p:stCondLst>
                                            <p:cond delay="499"/>
                                          </p:stCondLst>
                                        </p:cTn>
                                        <p:tgtEl>
                                          <p:spTgt spid="82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830"/>
                                        </p:tgtEl>
                                      </p:cBhvr>
                                    </p:animEffect>
                                    <p:set>
                                      <p:cBhvr>
                                        <p:cTn id="52" dur="1" fill="hold">
                                          <p:stCondLst>
                                            <p:cond delay="499"/>
                                          </p:stCondLst>
                                        </p:cTn>
                                        <p:tgtEl>
                                          <p:spTgt spid="830"/>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831"/>
                                        </p:tgtEl>
                                      </p:cBhvr>
                                    </p:animEffect>
                                    <p:set>
                                      <p:cBhvr>
                                        <p:cTn id="55" dur="1" fill="hold">
                                          <p:stCondLst>
                                            <p:cond delay="499"/>
                                          </p:stCondLst>
                                        </p:cTn>
                                        <p:tgtEl>
                                          <p:spTgt spid="831"/>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832"/>
                                        </p:tgtEl>
                                      </p:cBhvr>
                                    </p:animEffect>
                                    <p:set>
                                      <p:cBhvr>
                                        <p:cTn id="58" dur="1" fill="hold">
                                          <p:stCondLst>
                                            <p:cond delay="499"/>
                                          </p:stCondLst>
                                        </p:cTn>
                                        <p:tgtEl>
                                          <p:spTgt spid="832"/>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833"/>
                                        </p:tgtEl>
                                      </p:cBhvr>
                                    </p:animEffect>
                                    <p:set>
                                      <p:cBhvr>
                                        <p:cTn id="61" dur="1" fill="hold">
                                          <p:stCondLst>
                                            <p:cond delay="499"/>
                                          </p:stCondLst>
                                        </p:cTn>
                                        <p:tgtEl>
                                          <p:spTgt spid="833"/>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834"/>
                                        </p:tgtEl>
                                      </p:cBhvr>
                                    </p:animEffect>
                                    <p:set>
                                      <p:cBhvr>
                                        <p:cTn id="64" dur="1" fill="hold">
                                          <p:stCondLst>
                                            <p:cond delay="499"/>
                                          </p:stCondLst>
                                        </p:cTn>
                                        <p:tgtEl>
                                          <p:spTgt spid="834"/>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835"/>
                                        </p:tgtEl>
                                      </p:cBhvr>
                                    </p:animEffect>
                                    <p:set>
                                      <p:cBhvr>
                                        <p:cTn id="67" dur="1" fill="hold">
                                          <p:stCondLst>
                                            <p:cond delay="499"/>
                                          </p:stCondLst>
                                        </p:cTn>
                                        <p:tgtEl>
                                          <p:spTgt spid="835"/>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836"/>
                                        </p:tgtEl>
                                      </p:cBhvr>
                                    </p:animEffect>
                                    <p:set>
                                      <p:cBhvr>
                                        <p:cTn id="70" dur="1" fill="hold">
                                          <p:stCondLst>
                                            <p:cond delay="499"/>
                                          </p:stCondLst>
                                        </p:cTn>
                                        <p:tgtEl>
                                          <p:spTgt spid="83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837"/>
                                        </p:tgtEl>
                                      </p:cBhvr>
                                    </p:animEffect>
                                    <p:set>
                                      <p:cBhvr>
                                        <p:cTn id="73" dur="1" fill="hold">
                                          <p:stCondLst>
                                            <p:cond delay="499"/>
                                          </p:stCondLst>
                                        </p:cTn>
                                        <p:tgtEl>
                                          <p:spTgt spid="837"/>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838"/>
                                        </p:tgtEl>
                                      </p:cBhvr>
                                    </p:animEffect>
                                    <p:set>
                                      <p:cBhvr>
                                        <p:cTn id="76" dur="1" fill="hold">
                                          <p:stCondLst>
                                            <p:cond delay="499"/>
                                          </p:stCondLst>
                                        </p:cTn>
                                        <p:tgtEl>
                                          <p:spTgt spid="838"/>
                                        </p:tgtEl>
                                        <p:attrNameLst>
                                          <p:attrName>style.visibility</p:attrName>
                                        </p:attrNameLst>
                                      </p:cBhvr>
                                      <p:to>
                                        <p:strVal val="hidden"/>
                                      </p:to>
                                    </p:set>
                                  </p:childTnLst>
                                </p:cTn>
                              </p:par>
                            </p:childTnLst>
                          </p:cTn>
                        </p:par>
                        <p:par>
                          <p:cTn id="77" fill="hold">
                            <p:stCondLst>
                              <p:cond delay="500"/>
                            </p:stCondLst>
                            <p:childTnLst>
                              <p:par>
                                <p:cTn id="78" presetID="22" presetClass="entr" presetSubtype="1" fill="hold" grpId="0" nodeType="afterEffect">
                                  <p:stCondLst>
                                    <p:cond delay="0"/>
                                  </p:stCondLst>
                                  <p:childTnLst>
                                    <p:set>
                                      <p:cBhvr>
                                        <p:cTn id="79" dur="1" fill="hold">
                                          <p:stCondLst>
                                            <p:cond delay="0"/>
                                          </p:stCondLst>
                                        </p:cTn>
                                        <p:tgtEl>
                                          <p:spTgt spid="351"/>
                                        </p:tgtEl>
                                        <p:attrNameLst>
                                          <p:attrName>style.visibility</p:attrName>
                                        </p:attrNameLst>
                                      </p:cBhvr>
                                      <p:to>
                                        <p:strVal val="visible"/>
                                      </p:to>
                                    </p:set>
                                    <p:animEffect transition="in" filter="wipe(up)">
                                      <p:cBhvr>
                                        <p:cTn id="80" dur="500"/>
                                        <p:tgtEl>
                                          <p:spTgt spid="351"/>
                                        </p:tgtEl>
                                      </p:cBhvr>
                                    </p:animEffect>
                                  </p:childTnLst>
                                </p:cTn>
                              </p:par>
                              <p:par>
                                <p:cTn id="81" presetID="10" presetClass="exit" presetSubtype="0" fill="hold" grpId="0" nodeType="withEffect">
                                  <p:stCondLst>
                                    <p:cond delay="0"/>
                                  </p:stCondLst>
                                  <p:childTnLst>
                                    <p:animEffect transition="out" filter="fade">
                                      <p:cBhvr>
                                        <p:cTn id="82" dur="500"/>
                                        <p:tgtEl>
                                          <p:spTgt spid="815"/>
                                        </p:tgtEl>
                                      </p:cBhvr>
                                    </p:animEffect>
                                    <p:set>
                                      <p:cBhvr>
                                        <p:cTn id="83" dur="1" fill="hold">
                                          <p:stCondLst>
                                            <p:cond delay="499"/>
                                          </p:stCondLst>
                                        </p:cTn>
                                        <p:tgtEl>
                                          <p:spTgt spid="815"/>
                                        </p:tgtEl>
                                        <p:attrNameLst>
                                          <p:attrName>style.visibility</p:attrName>
                                        </p:attrNameLst>
                                      </p:cBhvr>
                                      <p:to>
                                        <p:strVal val="hidden"/>
                                      </p:to>
                                    </p:se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352"/>
                                        </p:tgtEl>
                                        <p:attrNameLst>
                                          <p:attrName>style.visibility</p:attrName>
                                        </p:attrNameLst>
                                      </p:cBhvr>
                                      <p:to>
                                        <p:strVal val="visible"/>
                                      </p:to>
                                    </p:set>
                                    <p:animEffect transition="in" filter="fade">
                                      <p:cBhvr>
                                        <p:cTn id="87" dur="500"/>
                                        <p:tgtEl>
                                          <p:spTgt spid="3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3"/>
                                        </p:tgtEl>
                                        <p:attrNameLst>
                                          <p:attrName>style.visibility</p:attrName>
                                        </p:attrNameLst>
                                      </p:cBhvr>
                                      <p:to>
                                        <p:strVal val="visible"/>
                                      </p:to>
                                    </p:set>
                                    <p:animEffect transition="in" filter="fade">
                                      <p:cBhvr>
                                        <p:cTn id="90" dur="500"/>
                                        <p:tgtEl>
                                          <p:spTgt spid="35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4"/>
                                        </p:tgtEl>
                                        <p:attrNameLst>
                                          <p:attrName>style.visibility</p:attrName>
                                        </p:attrNameLst>
                                      </p:cBhvr>
                                      <p:to>
                                        <p:strVal val="visible"/>
                                      </p:to>
                                    </p:set>
                                    <p:animEffect transition="in" filter="fade">
                                      <p:cBhvr>
                                        <p:cTn id="93" dur="500"/>
                                        <p:tgtEl>
                                          <p:spTgt spid="3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5"/>
                                        </p:tgtEl>
                                        <p:attrNameLst>
                                          <p:attrName>style.visibility</p:attrName>
                                        </p:attrNameLst>
                                      </p:cBhvr>
                                      <p:to>
                                        <p:strVal val="visible"/>
                                      </p:to>
                                    </p:set>
                                    <p:animEffect transition="in" filter="fade">
                                      <p:cBhvr>
                                        <p:cTn id="96" dur="500"/>
                                        <p:tgtEl>
                                          <p:spTgt spid="3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9"/>
                                        </p:tgtEl>
                                        <p:attrNameLst>
                                          <p:attrName>style.visibility</p:attrName>
                                        </p:attrNameLst>
                                      </p:cBhvr>
                                      <p:to>
                                        <p:strVal val="visible"/>
                                      </p:to>
                                    </p:set>
                                    <p:animEffect transition="in" filter="fade">
                                      <p:cBhvr>
                                        <p:cTn id="99" dur="500"/>
                                        <p:tgtEl>
                                          <p:spTgt spid="35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fade">
                                      <p:cBhvr>
                                        <p:cTn id="102" dur="500"/>
                                        <p:tgtEl>
                                          <p:spTgt spid="68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83"/>
                                        </p:tgtEl>
                                        <p:attrNameLst>
                                          <p:attrName>style.visibility</p:attrName>
                                        </p:attrNameLst>
                                      </p:cBhvr>
                                      <p:to>
                                        <p:strVal val="visible"/>
                                      </p:to>
                                    </p:set>
                                    <p:animEffect transition="in" filter="fade">
                                      <p:cBhvr>
                                        <p:cTn id="105" dur="500"/>
                                        <p:tgtEl>
                                          <p:spTgt spid="68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07"/>
                                        </p:tgtEl>
                                        <p:attrNameLst>
                                          <p:attrName>style.visibility</p:attrName>
                                        </p:attrNameLst>
                                      </p:cBhvr>
                                      <p:to>
                                        <p:strVal val="visible"/>
                                      </p:to>
                                    </p:set>
                                    <p:animEffect transition="in" filter="fade">
                                      <p:cBhvr>
                                        <p:cTn id="108" dur="500"/>
                                        <p:tgtEl>
                                          <p:spTgt spid="70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08"/>
                                        </p:tgtEl>
                                        <p:attrNameLst>
                                          <p:attrName>style.visibility</p:attrName>
                                        </p:attrNameLst>
                                      </p:cBhvr>
                                      <p:to>
                                        <p:strVal val="visible"/>
                                      </p:to>
                                    </p:set>
                                    <p:animEffect transition="in" filter="fade">
                                      <p:cBhvr>
                                        <p:cTn id="111" dur="500"/>
                                        <p:tgtEl>
                                          <p:spTgt spid="70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82"/>
                                        </p:tgtEl>
                                        <p:attrNameLst>
                                          <p:attrName>style.visibility</p:attrName>
                                        </p:attrNameLst>
                                      </p:cBhvr>
                                      <p:to>
                                        <p:strVal val="visible"/>
                                      </p:to>
                                    </p:set>
                                    <p:animEffect transition="in" filter="fade">
                                      <p:cBhvr>
                                        <p:cTn id="114" dur="500"/>
                                        <p:tgtEl>
                                          <p:spTgt spid="682"/>
                                        </p:tgtEl>
                                      </p:cBhvr>
                                    </p:animEffect>
                                  </p:childTnLst>
                                </p:cTn>
                              </p:par>
                              <p:par>
                                <p:cTn id="115" presetID="10" presetClass="entr" presetSubtype="0" fill="hold" nodeType="withEffect">
                                  <p:stCondLst>
                                    <p:cond delay="0"/>
                                  </p:stCondLst>
                                  <p:childTnLst>
                                    <p:set>
                                      <p:cBhvr>
                                        <p:cTn id="116" dur="1" fill="hold">
                                          <p:stCondLst>
                                            <p:cond delay="0"/>
                                          </p:stCondLst>
                                        </p:cTn>
                                        <p:tgtEl>
                                          <p:spTgt spid="710"/>
                                        </p:tgtEl>
                                        <p:attrNameLst>
                                          <p:attrName>style.visibility</p:attrName>
                                        </p:attrNameLst>
                                      </p:cBhvr>
                                      <p:to>
                                        <p:strVal val="visible"/>
                                      </p:to>
                                    </p:set>
                                    <p:animEffect transition="in" filter="fade">
                                      <p:cBhvr>
                                        <p:cTn id="117" dur="500"/>
                                        <p:tgtEl>
                                          <p:spTgt spid="71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21"/>
                                        </p:tgtEl>
                                        <p:attrNameLst>
                                          <p:attrName>style.visibility</p:attrName>
                                        </p:attrNameLst>
                                      </p:cBhvr>
                                      <p:to>
                                        <p:strVal val="visible"/>
                                      </p:to>
                                    </p:set>
                                    <p:animEffect transition="in" filter="fade">
                                      <p:cBhvr>
                                        <p:cTn id="120" dur="500"/>
                                        <p:tgtEl>
                                          <p:spTgt spid="72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22"/>
                                        </p:tgtEl>
                                        <p:attrNameLst>
                                          <p:attrName>style.visibility</p:attrName>
                                        </p:attrNameLst>
                                      </p:cBhvr>
                                      <p:to>
                                        <p:strVal val="visible"/>
                                      </p:to>
                                    </p:set>
                                    <p:animEffect transition="in" filter="fade">
                                      <p:cBhvr>
                                        <p:cTn id="123" dur="500"/>
                                        <p:tgtEl>
                                          <p:spTgt spid="7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23"/>
                                        </p:tgtEl>
                                        <p:attrNameLst>
                                          <p:attrName>style.visibility</p:attrName>
                                        </p:attrNameLst>
                                      </p:cBhvr>
                                      <p:to>
                                        <p:strVal val="visible"/>
                                      </p:to>
                                    </p:set>
                                    <p:animEffect transition="in" filter="fade">
                                      <p:cBhvr>
                                        <p:cTn id="126" dur="500"/>
                                        <p:tgtEl>
                                          <p:spTgt spid="72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24"/>
                                        </p:tgtEl>
                                        <p:attrNameLst>
                                          <p:attrName>style.visibility</p:attrName>
                                        </p:attrNameLst>
                                      </p:cBhvr>
                                      <p:to>
                                        <p:strVal val="visible"/>
                                      </p:to>
                                    </p:set>
                                    <p:animEffect transition="in" filter="fade">
                                      <p:cBhvr>
                                        <p:cTn id="129" dur="500"/>
                                        <p:tgtEl>
                                          <p:spTgt spid="72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725"/>
                                        </p:tgtEl>
                                        <p:attrNameLst>
                                          <p:attrName>style.visibility</p:attrName>
                                        </p:attrNameLst>
                                      </p:cBhvr>
                                      <p:to>
                                        <p:strVal val="visible"/>
                                      </p:to>
                                    </p:set>
                                    <p:animEffect transition="in" filter="fade">
                                      <p:cBhvr>
                                        <p:cTn id="132" dur="5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animBg="1"/>
      <p:bldP spid="353" grpId="0" animBg="1"/>
      <p:bldP spid="354" grpId="0" animBg="1"/>
      <p:bldP spid="355" grpId="0" animBg="1"/>
      <p:bldP spid="359" grpId="0" animBg="1"/>
      <p:bldP spid="681" grpId="0" animBg="1"/>
      <p:bldP spid="683" grpId="0" animBg="1"/>
      <p:bldP spid="707" grpId="0" animBg="1"/>
      <p:bldP spid="708" grpId="0" animBg="1"/>
      <p:bldP spid="721" grpId="0" animBg="1"/>
      <p:bldP spid="722" grpId="0" animBg="1"/>
      <p:bldP spid="723" grpId="0" animBg="1"/>
      <p:bldP spid="724" grpId="0" animBg="1"/>
      <p:bldP spid="725" grpId="0" animBg="1"/>
      <p:bldP spid="801" grpId="0" animBg="1"/>
      <p:bldP spid="802" grpId="0" animBg="1"/>
      <p:bldP spid="803" grpId="0" animBg="1"/>
      <p:bldP spid="814" grpId="0" animBg="1"/>
      <p:bldP spid="815" grpId="0"/>
      <p:bldP spid="822" grpId="0"/>
      <p:bldP spid="823" grpId="0"/>
      <p:bldP spid="824" grpId="0"/>
      <p:bldP spid="825" grpId="0"/>
      <p:bldP spid="826" grpId="0"/>
      <p:bldP spid="827" grpId="0"/>
      <p:bldP spid="828" grpId="0"/>
      <p:bldP spid="829" grpId="0"/>
      <p:bldP spid="830" grpId="0"/>
      <p:bldP spid="831" grpId="0"/>
      <p:bldP spid="832" grpId="0"/>
      <p:bldP spid="833" grpId="0"/>
      <p:bldP spid="834" grpId="0"/>
      <p:bldP spid="835" grpId="0"/>
      <p:bldP spid="836" grpId="0"/>
      <p:bldP spid="837" grpId="0"/>
      <p:bldP spid="838" grpId="0"/>
      <p:bldP spid="68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rot="16200000">
            <a:off x="-782618" y="4955255"/>
            <a:ext cx="1944092" cy="233287"/>
          </a:xfrm>
          <a:prstGeom prst="rect">
            <a:avLst/>
          </a:prstGeom>
          <a:noFill/>
        </p:spPr>
        <p:txBody>
          <a:bodyPr wrap="none" lIns="134451" tIns="107561" rIns="134451" bIns="107561" rtlCol="0">
            <a:noAutofit/>
          </a:bodyPr>
          <a:lstStyle/>
          <a:p>
            <a:pPr defTabSz="685478">
              <a:lnSpc>
                <a:spcPct val="90000"/>
              </a:lnSpc>
              <a:spcAft>
                <a:spcPts val="441"/>
              </a:spcAft>
              <a:defRPr/>
            </a:pPr>
            <a:r>
              <a:rPr lang="de-DE" sz="2100" dirty="0">
                <a:solidFill>
                  <a:srgbClr val="FFFFFF">
                    <a:lumMod val="50000"/>
                  </a:srgbClr>
                </a:solidFill>
                <a:latin typeface="Segoe UI Light"/>
              </a:rPr>
              <a:t>http://azureplatform.azurewebsites.net/</a:t>
            </a:r>
            <a:endParaRPr lang="en-US" sz="2100" dirty="0">
              <a:solidFill>
                <a:srgbClr val="FFFFFF">
                  <a:lumMod val="50000"/>
                </a:srgbClr>
              </a:solidFill>
              <a:latin typeface="Segoe UI Light"/>
            </a:endParaRPr>
          </a:p>
        </p:txBody>
      </p:sp>
      <p:sp>
        <p:nvSpPr>
          <p:cNvPr id="17" name="TextBox 16"/>
          <p:cNvSpPr txBox="1"/>
          <p:nvPr/>
        </p:nvSpPr>
        <p:spPr>
          <a:xfrm rot="16200000">
            <a:off x="8261481" y="5515373"/>
            <a:ext cx="1253033" cy="234224"/>
          </a:xfrm>
          <a:prstGeom prst="rect">
            <a:avLst/>
          </a:prstGeom>
          <a:noFill/>
        </p:spPr>
        <p:txBody>
          <a:bodyPr wrap="none" lIns="134451" tIns="107561" rIns="134451" bIns="107561" rtlCol="0">
            <a:noAutofit/>
          </a:bodyPr>
          <a:lstStyle/>
          <a:p>
            <a:pPr algn="r" defTabSz="685478">
              <a:lnSpc>
                <a:spcPct val="90000"/>
              </a:lnSpc>
              <a:spcAft>
                <a:spcPts val="441"/>
              </a:spcAft>
              <a:defRPr/>
            </a:pPr>
            <a:r>
              <a:rPr lang="de-DE" sz="900" dirty="0">
                <a:solidFill>
                  <a:srgbClr val="FFFFFF">
                    <a:lumMod val="50000"/>
                  </a:srgbClr>
                </a:solidFill>
                <a:latin typeface="Segoe UI Light"/>
              </a:rPr>
              <a:t>* Preview Services</a:t>
            </a:r>
            <a:endParaRPr lang="en-US" sz="900" dirty="0">
              <a:solidFill>
                <a:srgbClr val="FFFFFF">
                  <a:lumMod val="50000"/>
                </a:srgbClr>
              </a:solidFill>
              <a:latin typeface="Segoe UI Light"/>
            </a:endParaRPr>
          </a:p>
        </p:txBody>
      </p:sp>
      <p:pic>
        <p:nvPicPr>
          <p:cNvPr id="7" name="Picture 6"/>
          <p:cNvPicPr>
            <a:picLocks noChangeAspect="1"/>
          </p:cNvPicPr>
          <p:nvPr/>
        </p:nvPicPr>
        <p:blipFill>
          <a:blip r:embed="rId3"/>
          <a:stretch>
            <a:fillRect/>
          </a:stretch>
        </p:blipFill>
        <p:spPr>
          <a:xfrm>
            <a:off x="831181" y="4205445"/>
            <a:ext cx="2155503" cy="1169547"/>
          </a:xfrm>
          <a:prstGeom prst="rect">
            <a:avLst/>
          </a:prstGeom>
        </p:spPr>
      </p:pic>
      <p:pic>
        <p:nvPicPr>
          <p:cNvPr id="8" name="Picture 7"/>
          <p:cNvPicPr>
            <a:picLocks noChangeAspect="1"/>
          </p:cNvPicPr>
          <p:nvPr/>
        </p:nvPicPr>
        <p:blipFill>
          <a:blip r:embed="rId4"/>
          <a:stretch>
            <a:fillRect/>
          </a:stretch>
        </p:blipFill>
        <p:spPr>
          <a:xfrm>
            <a:off x="836183" y="2606513"/>
            <a:ext cx="2124904" cy="1506132"/>
          </a:xfrm>
          <a:prstGeom prst="rect">
            <a:avLst/>
          </a:prstGeom>
        </p:spPr>
      </p:pic>
      <p:pic>
        <p:nvPicPr>
          <p:cNvPr id="9" name="Picture 8"/>
          <p:cNvPicPr>
            <a:picLocks noChangeAspect="1"/>
          </p:cNvPicPr>
          <p:nvPr/>
        </p:nvPicPr>
        <p:blipFill>
          <a:blip r:embed="rId5"/>
          <a:stretch>
            <a:fillRect/>
          </a:stretch>
        </p:blipFill>
        <p:spPr>
          <a:xfrm>
            <a:off x="845019" y="1040296"/>
            <a:ext cx="2111305" cy="1495932"/>
          </a:xfrm>
          <a:prstGeom prst="rect">
            <a:avLst/>
          </a:prstGeom>
        </p:spPr>
      </p:pic>
      <p:pic>
        <p:nvPicPr>
          <p:cNvPr id="23" name="Picture 22"/>
          <p:cNvPicPr>
            <a:picLocks noChangeAspect="1"/>
          </p:cNvPicPr>
          <p:nvPr/>
        </p:nvPicPr>
        <p:blipFill rotWithShape="1">
          <a:blip r:embed="rId6"/>
          <a:srcRect b="7848"/>
          <a:stretch/>
        </p:blipFill>
        <p:spPr>
          <a:xfrm>
            <a:off x="1097254" y="5466877"/>
            <a:ext cx="7319871" cy="498155"/>
          </a:xfrm>
          <a:prstGeom prst="rect">
            <a:avLst/>
          </a:prstGeom>
        </p:spPr>
      </p:pic>
      <p:pic>
        <p:nvPicPr>
          <p:cNvPr id="19" name="Picture 18"/>
          <p:cNvPicPr>
            <a:picLocks noChangeAspect="1"/>
          </p:cNvPicPr>
          <p:nvPr/>
        </p:nvPicPr>
        <p:blipFill>
          <a:blip r:embed="rId7"/>
          <a:stretch>
            <a:fillRect/>
          </a:stretch>
        </p:blipFill>
        <p:spPr>
          <a:xfrm>
            <a:off x="6275460" y="1012624"/>
            <a:ext cx="2111305" cy="1495932"/>
          </a:xfrm>
          <a:prstGeom prst="rect">
            <a:avLst/>
          </a:prstGeom>
        </p:spPr>
      </p:pic>
      <p:pic>
        <p:nvPicPr>
          <p:cNvPr id="20" name="Picture 19"/>
          <p:cNvPicPr>
            <a:picLocks noChangeAspect="1"/>
          </p:cNvPicPr>
          <p:nvPr/>
        </p:nvPicPr>
        <p:blipFill>
          <a:blip r:embed="rId8"/>
          <a:stretch>
            <a:fillRect/>
          </a:stretch>
        </p:blipFill>
        <p:spPr>
          <a:xfrm>
            <a:off x="6282458" y="2598648"/>
            <a:ext cx="2155503" cy="1186547"/>
          </a:xfrm>
          <a:prstGeom prst="rect">
            <a:avLst/>
          </a:prstGeom>
        </p:spPr>
      </p:pic>
      <p:pic>
        <p:nvPicPr>
          <p:cNvPr id="21" name="Picture 20"/>
          <p:cNvPicPr>
            <a:picLocks noChangeAspect="1"/>
          </p:cNvPicPr>
          <p:nvPr/>
        </p:nvPicPr>
        <p:blipFill>
          <a:blip r:embed="rId9"/>
          <a:stretch>
            <a:fillRect/>
          </a:stretch>
        </p:blipFill>
        <p:spPr>
          <a:xfrm>
            <a:off x="6292653" y="3895572"/>
            <a:ext cx="2101105" cy="1509532"/>
          </a:xfrm>
          <a:prstGeom prst="rect">
            <a:avLst/>
          </a:prstGeom>
        </p:spPr>
      </p:pic>
      <p:pic>
        <p:nvPicPr>
          <p:cNvPr id="14" name="Picture 13"/>
          <p:cNvPicPr>
            <a:picLocks noChangeAspect="1"/>
          </p:cNvPicPr>
          <p:nvPr/>
        </p:nvPicPr>
        <p:blipFill>
          <a:blip r:embed="rId10"/>
          <a:stretch>
            <a:fillRect/>
          </a:stretch>
        </p:blipFill>
        <p:spPr>
          <a:xfrm>
            <a:off x="3583301" y="1018518"/>
            <a:ext cx="2121504" cy="1523131"/>
          </a:xfrm>
          <a:prstGeom prst="rect">
            <a:avLst/>
          </a:prstGeom>
        </p:spPr>
      </p:pic>
      <p:pic>
        <p:nvPicPr>
          <p:cNvPr id="15" name="Picture 14"/>
          <p:cNvPicPr>
            <a:picLocks noChangeAspect="1"/>
          </p:cNvPicPr>
          <p:nvPr/>
        </p:nvPicPr>
        <p:blipFill>
          <a:blip r:embed="rId11"/>
          <a:stretch>
            <a:fillRect/>
          </a:stretch>
        </p:blipFill>
        <p:spPr>
          <a:xfrm>
            <a:off x="3586529" y="2597957"/>
            <a:ext cx="2114703" cy="1206945"/>
          </a:xfrm>
          <a:prstGeom prst="rect">
            <a:avLst/>
          </a:prstGeom>
        </p:spPr>
      </p:pic>
      <p:pic>
        <p:nvPicPr>
          <p:cNvPr id="18" name="Picture 17"/>
          <p:cNvPicPr>
            <a:picLocks noChangeAspect="1"/>
          </p:cNvPicPr>
          <p:nvPr/>
        </p:nvPicPr>
        <p:blipFill>
          <a:blip r:embed="rId12"/>
          <a:stretch>
            <a:fillRect/>
          </a:stretch>
        </p:blipFill>
        <p:spPr>
          <a:xfrm>
            <a:off x="3582455" y="3877381"/>
            <a:ext cx="2128304" cy="1526531"/>
          </a:xfrm>
          <a:prstGeom prst="rect">
            <a:avLst/>
          </a:prstGeom>
        </p:spPr>
      </p:pic>
      <p:sp>
        <p:nvSpPr>
          <p:cNvPr id="27" name="Title 26">
            <a:extLst>
              <a:ext uri="{FF2B5EF4-FFF2-40B4-BE49-F238E27FC236}">
                <a16:creationId xmlns:a16="http://schemas.microsoft.com/office/drawing/2014/main" id="{44C1499E-3DC4-4D9C-8DB9-76EBE10DD493}"/>
              </a:ext>
            </a:extLst>
          </p:cNvPr>
          <p:cNvSpPr>
            <a:spLocks noGrp="1"/>
          </p:cNvSpPr>
          <p:nvPr>
            <p:ph type="title"/>
          </p:nvPr>
        </p:nvSpPr>
        <p:spPr/>
        <p:txBody>
          <a:bodyPr/>
          <a:lstStyle/>
          <a:p>
            <a:r>
              <a:rPr lang="en-US" dirty="0"/>
              <a:t>Azure Platform</a:t>
            </a:r>
          </a:p>
        </p:txBody>
      </p:sp>
      <p:sp>
        <p:nvSpPr>
          <p:cNvPr id="5" name="Text Placeholder 4">
            <a:extLst>
              <a:ext uri="{FF2B5EF4-FFF2-40B4-BE49-F238E27FC236}">
                <a16:creationId xmlns:a16="http://schemas.microsoft.com/office/drawing/2014/main" id="{8C93B819-5EF6-4C3B-B0B3-023EACFAF18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36675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 (ARM)</a:t>
            </a:r>
            <a:br>
              <a:rPr lang="en-US" dirty="0"/>
            </a:br>
            <a:endParaRPr lang="en-US" dirty="0"/>
          </a:p>
        </p:txBody>
      </p:sp>
      <p:sp>
        <p:nvSpPr>
          <p:cNvPr id="2" name="Text Placeholder 1"/>
          <p:cNvSpPr>
            <a:spLocks noGrp="1"/>
          </p:cNvSpPr>
          <p:nvPr>
            <p:ph type="body" sz="quarter" idx="10"/>
          </p:nvPr>
        </p:nvSpPr>
        <p:spPr>
          <a:xfrm>
            <a:off x="188982" y="1972104"/>
            <a:ext cx="4495072" cy="3385542"/>
          </a:xfrm>
        </p:spPr>
        <p:txBody>
          <a:bodyPr/>
          <a:lstStyle/>
          <a:p>
            <a:r>
              <a:rPr lang="en-US" sz="1800" dirty="0"/>
              <a:t>All services offered as </a:t>
            </a:r>
            <a:r>
              <a:rPr lang="en-US" sz="1800" b="1" dirty="0"/>
              <a:t>ARM resources</a:t>
            </a:r>
          </a:p>
          <a:p>
            <a:pPr marL="252086" indent="-252086">
              <a:buFont typeface="Arial" panose="020B0604020202020204" pitchFamily="34" charset="0"/>
              <a:buChar char="•"/>
            </a:pPr>
            <a:r>
              <a:rPr lang="en-US" sz="1800" dirty="0"/>
              <a:t>Consistent model for creating/managing Azure resources</a:t>
            </a:r>
          </a:p>
          <a:p>
            <a:pPr marL="252086" indent="-252086">
              <a:buFont typeface="Arial" panose="020B0604020202020204" pitchFamily="34" charset="0"/>
              <a:buChar char="•"/>
            </a:pPr>
            <a:r>
              <a:rPr lang="en-US" sz="1800" dirty="0"/>
              <a:t>Based on declarative templates</a:t>
            </a:r>
          </a:p>
          <a:p>
            <a:endParaRPr lang="en-US" sz="1800" dirty="0"/>
          </a:p>
          <a:p>
            <a:r>
              <a:rPr lang="en-US" sz="1800" dirty="0"/>
              <a:t>Resources are managed in </a:t>
            </a:r>
            <a:r>
              <a:rPr lang="en-US" sz="1800" b="1" dirty="0"/>
              <a:t>resource groups</a:t>
            </a:r>
          </a:p>
          <a:p>
            <a:pPr marL="252086" indent="-252086">
              <a:buFont typeface="Arial" panose="020B0604020202020204" pitchFamily="34" charset="0"/>
              <a:buChar char="•"/>
            </a:pPr>
            <a:r>
              <a:rPr lang="en-US" sz="1800" dirty="0"/>
              <a:t>Deployed together</a:t>
            </a:r>
          </a:p>
          <a:p>
            <a:pPr marL="252086" indent="-252086">
              <a:buFont typeface="Arial" panose="020B0604020202020204" pitchFamily="34" charset="0"/>
              <a:buChar char="•"/>
            </a:pPr>
            <a:r>
              <a:rPr lang="en-US" sz="1800" dirty="0"/>
              <a:t>Managed together</a:t>
            </a:r>
          </a:p>
          <a:p>
            <a:pPr marL="252086" indent="-252086">
              <a:buFont typeface="Arial" panose="020B0604020202020204" pitchFamily="34" charset="0"/>
              <a:buChar char="•"/>
            </a:pPr>
            <a:r>
              <a:rPr lang="en-US" sz="1800" dirty="0"/>
              <a:t>Provides RBAC support</a:t>
            </a:r>
          </a:p>
          <a:p>
            <a:endParaRPr lang="en-US" sz="1800" dirty="0"/>
          </a:p>
        </p:txBody>
      </p:sp>
      <p:pic>
        <p:nvPicPr>
          <p:cNvPr id="4" name="Picture 3"/>
          <p:cNvPicPr>
            <a:picLocks noChangeAspect="1"/>
          </p:cNvPicPr>
          <p:nvPr/>
        </p:nvPicPr>
        <p:blipFill>
          <a:blip r:embed="rId3"/>
          <a:stretch>
            <a:fillRect/>
          </a:stretch>
        </p:blipFill>
        <p:spPr>
          <a:xfrm>
            <a:off x="4517708" y="1913820"/>
            <a:ext cx="4416648" cy="3722785"/>
          </a:xfrm>
          <a:prstGeom prst="rect">
            <a:avLst/>
          </a:prstGeom>
        </p:spPr>
      </p:pic>
    </p:spTree>
    <p:extLst>
      <p:ext uri="{BB962C8B-B14F-4D97-AF65-F5344CB8AC3E}">
        <p14:creationId xmlns:p14="http://schemas.microsoft.com/office/powerpoint/2010/main" val="803547789"/>
      </p:ext>
    </p:extLst>
  </p:cSld>
  <p:clrMapOvr>
    <a:masterClrMapping/>
  </p:clrMapOvr>
  <mc:AlternateContent xmlns:mc="http://schemas.openxmlformats.org/markup-compatibility/2006" xmlns:p14="http://schemas.microsoft.com/office/powerpoint/2010/main">
    <mc:Choice Requires="p14">
      <p:transition spd="med" p14:dur="700" advTm="42650">
        <p:fade/>
      </p:transition>
    </mc:Choice>
    <mc:Fallback xmlns="">
      <p:transition spd="med" advTm="4265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Resource Manager Terminology</a:t>
            </a:r>
          </a:p>
        </p:txBody>
      </p:sp>
      <p:sp>
        <p:nvSpPr>
          <p:cNvPr id="3" name="Content Placeholder 2"/>
          <p:cNvSpPr>
            <a:spLocks noGrp="1"/>
          </p:cNvSpPr>
          <p:nvPr>
            <p:ph type="body" idx="1"/>
          </p:nvPr>
        </p:nvSpPr>
        <p:spPr/>
        <p:txBody>
          <a:bodyPr/>
          <a:lstStyle/>
          <a:p>
            <a:r>
              <a:rPr lang="en-US" dirty="0"/>
              <a:t>Resource</a:t>
            </a:r>
          </a:p>
          <a:p>
            <a:pPr lvl="1"/>
            <a:r>
              <a:rPr lang="en-US" dirty="0"/>
              <a:t>A manageable unit of Azure infrastructure</a:t>
            </a:r>
          </a:p>
          <a:p>
            <a:pPr lvl="1"/>
            <a:r>
              <a:rPr lang="en-US" dirty="0"/>
              <a:t>Examples: virtual machine, load balancer, storage account</a:t>
            </a:r>
          </a:p>
          <a:p>
            <a:r>
              <a:rPr lang="en-US" dirty="0"/>
              <a:t>Resource provider</a:t>
            </a:r>
          </a:p>
          <a:p>
            <a:pPr lvl="1"/>
            <a:r>
              <a:rPr lang="en-US" dirty="0"/>
              <a:t>A service that allows for creation and management of resources</a:t>
            </a:r>
          </a:p>
          <a:p>
            <a:pPr lvl="1"/>
            <a:r>
              <a:rPr lang="en-US" dirty="0"/>
              <a:t>Examples: Compute Resource Provider, Storage Resource Provider</a:t>
            </a:r>
          </a:p>
          <a:p>
            <a:r>
              <a:rPr lang="en-US" dirty="0"/>
              <a:t>Resource manager template</a:t>
            </a:r>
          </a:p>
          <a:p>
            <a:pPr lvl="1"/>
            <a:r>
              <a:rPr lang="en-US" dirty="0"/>
              <a:t>A declarative template for describing a resource group</a:t>
            </a:r>
          </a:p>
        </p:txBody>
      </p:sp>
      <p:sp>
        <p:nvSpPr>
          <p:cNvPr id="4" name="Text Placeholder 3">
            <a:extLst>
              <a:ext uri="{FF2B5EF4-FFF2-40B4-BE49-F238E27FC236}">
                <a16:creationId xmlns:a16="http://schemas.microsoft.com/office/drawing/2014/main" id="{65FF5450-E195-4841-AE70-DACEA259407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814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B042-FA30-4D37-B9EE-566ADDA0740A}"/>
              </a:ext>
            </a:extLst>
          </p:cNvPr>
          <p:cNvSpPr>
            <a:spLocks noGrp="1"/>
          </p:cNvSpPr>
          <p:nvPr>
            <p:ph type="title"/>
          </p:nvPr>
        </p:nvSpPr>
        <p:spPr/>
        <p:txBody>
          <a:bodyPr/>
          <a:lstStyle/>
          <a:p>
            <a:r>
              <a:rPr lang="en-US" dirty="0"/>
              <a:t>Reusable ARM templates</a:t>
            </a:r>
          </a:p>
        </p:txBody>
      </p:sp>
      <p:sp>
        <p:nvSpPr>
          <p:cNvPr id="3" name="Text Placeholder 2">
            <a:extLst>
              <a:ext uri="{FF2B5EF4-FFF2-40B4-BE49-F238E27FC236}">
                <a16:creationId xmlns:a16="http://schemas.microsoft.com/office/drawing/2014/main" id="{83FA67E0-9856-495D-8F5C-55E0EFC52EA7}"/>
              </a:ext>
            </a:extLst>
          </p:cNvPr>
          <p:cNvSpPr>
            <a:spLocks noGrp="1"/>
          </p:cNvSpPr>
          <p:nvPr>
            <p:ph type="body" sz="quarter" idx="10"/>
          </p:nvPr>
        </p:nvSpPr>
        <p:spPr>
          <a:xfrm>
            <a:off x="201930" y="1921524"/>
            <a:ext cx="4650203" cy="2154436"/>
          </a:xfrm>
        </p:spPr>
        <p:txBody>
          <a:bodyPr/>
          <a:lstStyle/>
          <a:p>
            <a:pPr marL="252086" indent="-252086">
              <a:buFont typeface="Arial" panose="020B0604020202020204" pitchFamily="34" charset="0"/>
              <a:buChar char="•"/>
            </a:pPr>
            <a:r>
              <a:rPr lang="en-US" sz="1800" dirty="0"/>
              <a:t>A declarative template for describing a resource group</a:t>
            </a:r>
          </a:p>
          <a:p>
            <a:pPr marL="252086" indent="-252086">
              <a:buFont typeface="Arial" panose="020B0604020202020204" pitchFamily="34" charset="0"/>
              <a:buChar char="•"/>
            </a:pPr>
            <a:r>
              <a:rPr lang="en-US" sz="1800" dirty="0"/>
              <a:t>Community offered or Build your own</a:t>
            </a:r>
          </a:p>
          <a:p>
            <a:pPr marL="252086" indent="-252086">
              <a:buFont typeface="Arial" panose="020B0604020202020204" pitchFamily="34" charset="0"/>
              <a:buChar char="•"/>
            </a:pPr>
            <a:endParaRPr lang="en-US" sz="1800" dirty="0"/>
          </a:p>
          <a:p>
            <a:pPr marL="252086" indent="-252086">
              <a:buFont typeface="Arial" panose="020B0604020202020204" pitchFamily="34" charset="0"/>
              <a:buChar char="•"/>
            </a:pPr>
            <a:r>
              <a:rPr lang="en-US" sz="1800" dirty="0"/>
              <a:t>Learn about template here: </a:t>
            </a:r>
          </a:p>
          <a:p>
            <a:r>
              <a:rPr lang="en-US" sz="1500" dirty="0">
                <a:hlinkClick r:id="rId6"/>
              </a:rPr>
              <a:t>https://azure.microsoft.com/en-us/resources/templates/</a:t>
            </a:r>
            <a:endParaRPr lang="en-US" sz="1500" dirty="0"/>
          </a:p>
        </p:txBody>
      </p:sp>
      <p:pic>
        <p:nvPicPr>
          <p:cNvPr id="4" name="Picture 3">
            <a:extLst>
              <a:ext uri="{FF2B5EF4-FFF2-40B4-BE49-F238E27FC236}">
                <a16:creationId xmlns:a16="http://schemas.microsoft.com/office/drawing/2014/main" id="{DD4236DF-7FF8-4106-98BA-1F8E5BA3E23E}"/>
              </a:ext>
            </a:extLst>
          </p:cNvPr>
          <p:cNvPicPr>
            <a:picLocks noChangeAspect="1"/>
          </p:cNvPicPr>
          <p:nvPr/>
        </p:nvPicPr>
        <p:blipFill>
          <a:blip r:embed="rId7"/>
          <a:stretch>
            <a:fillRect/>
          </a:stretch>
        </p:blipFill>
        <p:spPr>
          <a:xfrm>
            <a:off x="4852132" y="1921159"/>
            <a:ext cx="4198289" cy="4059904"/>
          </a:xfrm>
          <a:prstGeom prst="rect">
            <a:avLst/>
          </a:prstGeom>
        </p:spPr>
      </p:pic>
      <p:pic>
        <p:nvPicPr>
          <p:cNvPr id="6" name="tmp5FCF">
            <a:hlinkClick r:id="" action="ppaction://media"/>
            <a:extLst>
              <a:ext uri="{FF2B5EF4-FFF2-40B4-BE49-F238E27FC236}">
                <a16:creationId xmlns:a16="http://schemas.microsoft.com/office/drawing/2014/main" id="{500C80D0-EBE0-4767-BDD3-96A14DA1673C}"/>
              </a:ext>
            </a:extLst>
          </p:cNvPr>
          <p:cNvPicPr>
            <a:picLocks noChangeAspect="1"/>
          </p:cNvPicPr>
          <p:nvPr>
            <a:videoFile r:link="rId1"/>
            <p:custDataLst>
              <p:tags r:id="rId2"/>
            </p:custDataLst>
            <p:extLst>
              <p:ext uri="{DAA4B4D4-6D71-4841-9C94-3DE7FCFB9230}">
                <p14:media xmlns:p14="http://schemas.microsoft.com/office/powerpoint/2010/main" r:embed="rId3">
                  <p14:trim end="29.2222"/>
                </p14:media>
              </p:ext>
              <p:ext uri="{42D2F446-02D8-4167-A562-619A0277C38B}">
                <p15:isNarration xmlns:p15="http://schemas.microsoft.com/office/powerpoint/2012/main" val="1"/>
              </p:ext>
            </p:extLst>
          </p:nvPr>
        </p:nvPicPr>
        <p:blipFill>
          <a:blip r:embed="rId8"/>
          <a:stretch>
            <a:fillRect/>
          </a:stretch>
        </p:blipFill>
        <p:spPr>
          <a:xfrm>
            <a:off x="8901218" y="931963"/>
            <a:ext cx="168080" cy="168104"/>
          </a:xfrm>
          <a:prstGeom prst="rect">
            <a:avLst/>
          </a:prstGeom>
        </p:spPr>
      </p:pic>
    </p:spTree>
    <p:extLst>
      <p:ext uri="{BB962C8B-B14F-4D97-AF65-F5344CB8AC3E}">
        <p14:creationId xmlns:p14="http://schemas.microsoft.com/office/powerpoint/2010/main" val="4086061408"/>
      </p:ext>
    </p:extLst>
  </p:cSld>
  <p:clrMapOvr>
    <a:masterClrMapping/>
  </p:clrMapOvr>
  <mc:AlternateContent xmlns:mc="http://schemas.openxmlformats.org/markup-compatibility/2006" xmlns:p14="http://schemas.microsoft.com/office/powerpoint/2010/main">
    <mc:Choice Requires="p14">
      <p:transition spd="med" p14:dur="700" advTm="19312">
        <p:fade/>
      </p:transition>
    </mc:Choice>
    <mc:Fallback xmlns="">
      <p:transition spd="med" advTm="193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9313|recordLength=19342|start=0|end=19313|audioFormat={00001610-0000-0010-8000-00AA00389B71}|audioRate=44100|muted=false|volume=0.8|fadeIn=0|fadeOut=0|videoFormat={34363248-0000-0010-8000-00AA00389B71}|videoRate=15|videoWidth=256|videoHeight=25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7.xml><?xml version="1.0" encoding="utf-8"?>
<p:tagLst xmlns:a="http://schemas.openxmlformats.org/drawingml/2006/main" xmlns:r="http://schemas.openxmlformats.org/officeDocument/2006/relationships" xmlns:p="http://schemas.openxmlformats.org/presentationml/2006/main">
  <p:tag name="TIMING" val="|2.8"/>
</p:tagLst>
</file>

<file path=ppt/tags/tag2.xml><?xml version="1.0" encoding="utf-8"?>
<p:tagLst xmlns:a="http://schemas.openxmlformats.org/drawingml/2006/main" xmlns:r="http://schemas.openxmlformats.org/officeDocument/2006/relationships" xmlns:p="http://schemas.openxmlformats.org/presentationml/2006/main">
  <p:tag name="TIMING" val="|9.796|8.919001|19.84|14.045|25.866"/>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heme/theme1.xml><?xml version="1.0" encoding="utf-8"?>
<a:theme xmlns:a="http://schemas.openxmlformats.org/drawingml/2006/main" name="GuruSkill Master">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WHITE TEMPLATE">
  <a:themeElements>
    <a:clrScheme name="BT - Dark blue - white back, blue, lime, green">
      <a:dk1>
        <a:srgbClr val="353535"/>
      </a:dk1>
      <a:lt1>
        <a:srgbClr val="FFFFFF"/>
      </a:lt1>
      <a:dk2>
        <a:srgbClr val="002050"/>
      </a:dk2>
      <a:lt2>
        <a:srgbClr val="EAEAEA"/>
      </a:lt2>
      <a:accent1>
        <a:srgbClr val="002050"/>
      </a:accent1>
      <a:accent2>
        <a:srgbClr val="0078D7"/>
      </a:accent2>
      <a:accent3>
        <a:srgbClr val="BAD80A"/>
      </a:accent3>
      <a:accent4>
        <a:srgbClr val="107C1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D700C360-4C7B-4D09-9AFB-E508669B1F38}"/>
    </a:ext>
  </a:extLst>
</a:theme>
</file>

<file path=ppt/theme/theme4.xml><?xml version="1.0" encoding="utf-8"?>
<a:theme xmlns:a="http://schemas.openxmlformats.org/drawingml/2006/main" name="3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7909</Words>
  <Application>Microsoft Office PowerPoint</Application>
  <PresentationFormat>On-screen Show (4:3)</PresentationFormat>
  <Paragraphs>1059</Paragraphs>
  <Slides>57</Slides>
  <Notes>54</Notes>
  <HiddenSlides>7</HiddenSlides>
  <MMClips>1</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57</vt:i4>
      </vt:variant>
    </vt:vector>
  </HeadingPairs>
  <TitlesOfParts>
    <vt:vector size="78" baseType="lpstr">
      <vt:lpstr>Verdana</vt:lpstr>
      <vt:lpstr>Times New Roman</vt:lpstr>
      <vt:lpstr>Segoe UI Semibold</vt:lpstr>
      <vt:lpstr>Calibri Light</vt:lpstr>
      <vt:lpstr>segoe-ui_semibold</vt:lpstr>
      <vt:lpstr>Impact</vt:lpstr>
      <vt:lpstr>Segoe UI Black</vt:lpstr>
      <vt:lpstr>Consolas</vt:lpstr>
      <vt:lpstr>&amp;quot</vt:lpstr>
      <vt:lpstr>Segoe UI Semilight</vt:lpstr>
      <vt:lpstr>Segoe UI Light</vt:lpstr>
      <vt:lpstr>Arial</vt:lpstr>
      <vt:lpstr>MS PGothic</vt:lpstr>
      <vt:lpstr>Segoe UI</vt:lpstr>
      <vt:lpstr>Courier New</vt:lpstr>
      <vt:lpstr>Wingdings</vt:lpstr>
      <vt:lpstr>Calibri</vt:lpstr>
      <vt:lpstr>GuruSkill Master</vt:lpstr>
      <vt:lpstr>NG_MOC_Core_ModuleNew2</vt:lpstr>
      <vt:lpstr>1_WHITE TEMPLATE</vt:lpstr>
      <vt:lpstr>3_3-30810_Convergence_EMEA_Keynote_Template_Dark</vt:lpstr>
      <vt:lpstr>Agenda and Logistics 70-535 Architecting Azure Solutions</vt:lpstr>
      <vt:lpstr>Exam 70-535 Architecting Microsoft Azure Solutions Data &amp; Cloud Skill Up Workshop - Azure Fundamentals </vt:lpstr>
      <vt:lpstr>Create and Manage Compute Resources (20-25%)</vt:lpstr>
      <vt:lpstr>Create and Manage Compute Resources (20-25%)</vt:lpstr>
      <vt:lpstr>Deploy workloads on Azure Resource Manager (ARM) virtual machines (VMs)  </vt:lpstr>
      <vt:lpstr>Azure Platform</vt:lpstr>
      <vt:lpstr>Azure Resource Manager (ARM) </vt:lpstr>
      <vt:lpstr>Azure Resource Manager Terminology</vt:lpstr>
      <vt:lpstr>Reusable ARM templates</vt:lpstr>
      <vt:lpstr>PowerPoint Presentation</vt:lpstr>
      <vt:lpstr>Compute</vt:lpstr>
      <vt:lpstr>PowerPoint Presentation</vt:lpstr>
      <vt:lpstr>Azure VM Sizes</vt:lpstr>
      <vt:lpstr>VM Sizes</vt:lpstr>
      <vt:lpstr>VM Azure Compute Unit (ACU) </vt:lpstr>
      <vt:lpstr>The Fundamental Element of Azure</vt:lpstr>
      <vt:lpstr>The Fundamental Element of Azure</vt:lpstr>
      <vt:lpstr>VM Disks</vt:lpstr>
      <vt:lpstr>Premium vs Standard (SSD vs HDD) Comparison </vt:lpstr>
      <vt:lpstr>VM Recommendations</vt:lpstr>
      <vt:lpstr>PowerPoint Presentation</vt:lpstr>
      <vt:lpstr>High Availability &amp; Disaster Recovery in Azure</vt:lpstr>
      <vt:lpstr>Defining Disaster Recovery within Azure</vt:lpstr>
      <vt:lpstr>Understanding Azure VM Availability Single VM</vt:lpstr>
      <vt:lpstr>Understanding Azure VM Availability Single VM</vt:lpstr>
      <vt:lpstr>Defining High Availability 2 or more Azure VMs</vt:lpstr>
      <vt:lpstr>Availability Sets</vt:lpstr>
      <vt:lpstr>Availability Sets</vt:lpstr>
      <vt:lpstr>Availability Sets: How Do We Do It? Fault and Update Domains</vt:lpstr>
      <vt:lpstr>Virtual Machine Availability Sets Update Domains are honored by host OS updates</vt:lpstr>
      <vt:lpstr>PowerPoint Presentation</vt:lpstr>
      <vt:lpstr>Why VM Scale Sets?</vt:lpstr>
      <vt:lpstr>Autoscale with VM Scale Sets</vt:lpstr>
      <vt:lpstr>VM scale set app deployment models</vt:lpstr>
      <vt:lpstr>Azure Batch </vt:lpstr>
      <vt:lpstr>Design microservices-based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101 </vt:lpstr>
      <vt:lpstr>PowerPoint Presentation</vt:lpstr>
      <vt:lpstr>PowerPoint Presentation</vt:lpstr>
      <vt:lpstr>PowerPoint Presentation</vt:lpstr>
      <vt:lpstr>PowerPoint Presentation</vt:lpstr>
      <vt:lpstr>Microsoft Azure Service Fabric A platform for reliable, hyperscale, microservice-based applications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2018-05-14T15:35:46Z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